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Montserrat"/>
      <p:regular r:id="rId22"/>
      <p:bold r:id="rId23"/>
      <p:italic r:id="rId24"/>
      <p:boldItalic r:id="rId25"/>
    </p:embeddedFont>
    <p:embeddedFont>
      <p:font typeface="Montserrat ExtraBold"/>
      <p:bold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8" roundtripDataSignature="AMtx7mimiPrmTlj5h5zARjU4BojOyJBo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Montserrat-regular.fntdata"/><Relationship Id="rId21" Type="http://schemas.openxmlformats.org/officeDocument/2006/relationships/slide" Target="slides/slide15.xml"/><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ntserratExtraBold-bold.fntdata"/><Relationship Id="rId25" Type="http://schemas.openxmlformats.org/officeDocument/2006/relationships/font" Target="fonts/Montserrat-boldItalic.fntdata"/><Relationship Id="rId28" Type="http://customschemas.google.com/relationships/presentationmetadata" Target="metadata"/><Relationship Id="rId27" Type="http://schemas.openxmlformats.org/officeDocument/2006/relationships/font" Target="fonts/MontserratExtraBold-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 name="Google Shape;12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5" name="Google Shape;295;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9" name="Google Shape;309;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0" name="Google Shape;32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7" name="Google Shape;327;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 name="Google Shape;150;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3" name="Google Shape;13;p1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4" name="Google Shape;14;p1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0" name="Google Shape;70;p26"/>
          <p:cNvSpPr txBox="1"/>
          <p:nvPr>
            <p:ph idx="1" type="body"/>
          </p:nvPr>
        </p:nvSpPr>
        <p:spPr>
          <a:xfrm rot="5400000">
            <a:off x="1154550" y="-125850"/>
            <a:ext cx="2262900" cy="4114800"/>
          </a:xfrm>
          <a:prstGeom prst="rect">
            <a:avLst/>
          </a:prstGeom>
          <a:noFill/>
          <a:ln>
            <a:noFill/>
          </a:ln>
        </p:spPr>
        <p:txBody>
          <a:bodyPr anchorCtr="0" anchor="t" bIns="22850" lIns="45725" spcFirstLastPara="1" rIns="45725" wrap="square" tIns="22850">
            <a:no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71" name="Google Shape;71;p2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2" name="Google Shape;72;p2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3" name="Google Shape;73;p2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7"/>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6" name="Google Shape;76;p27"/>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77" name="Google Shape;77;p2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8" name="Google Shape;78;p2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9" name="Google Shape;79;p2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 name="Shape 84"/>
        <p:cNvGrpSpPr/>
        <p:nvPr/>
      </p:nvGrpSpPr>
      <p:grpSpPr>
        <a:xfrm>
          <a:off x="0" y="0"/>
          <a:ext cx="0" cy="0"/>
          <a:chOff x="0" y="0"/>
          <a:chExt cx="0" cy="0"/>
        </a:xfrm>
      </p:grpSpPr>
      <p:sp>
        <p:nvSpPr>
          <p:cNvPr id="85" name="Google Shape;85;p2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6" name="Google Shape;86;p2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7" name="Google Shape;8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8" name="Shape 88"/>
        <p:cNvGrpSpPr/>
        <p:nvPr/>
      </p:nvGrpSpPr>
      <p:grpSpPr>
        <a:xfrm>
          <a:off x="0" y="0"/>
          <a:ext cx="0" cy="0"/>
          <a:chOff x="0" y="0"/>
          <a:chExt cx="0" cy="0"/>
        </a:xfrm>
      </p:grpSpPr>
      <p:sp>
        <p:nvSpPr>
          <p:cNvPr id="89" name="Google Shape;89;p3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0" name="Google Shape;9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1" name="Shape 91"/>
        <p:cNvGrpSpPr/>
        <p:nvPr/>
      </p:nvGrpSpPr>
      <p:grpSpPr>
        <a:xfrm>
          <a:off x="0" y="0"/>
          <a:ext cx="0" cy="0"/>
          <a:chOff x="0" y="0"/>
          <a:chExt cx="0" cy="0"/>
        </a:xfrm>
      </p:grpSpPr>
      <p:sp>
        <p:nvSpPr>
          <p:cNvPr id="92" name="Google Shape;92;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3" name="Google Shape;93;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4" name="Google Shape;94;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5" name="Shape 95"/>
        <p:cNvGrpSpPr/>
        <p:nvPr/>
      </p:nvGrpSpPr>
      <p:grpSpPr>
        <a:xfrm>
          <a:off x="0" y="0"/>
          <a:ext cx="0" cy="0"/>
          <a:chOff x="0" y="0"/>
          <a:chExt cx="0" cy="0"/>
        </a:xfrm>
      </p:grpSpPr>
      <p:sp>
        <p:nvSpPr>
          <p:cNvPr id="96" name="Google Shape;96;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7" name="Google Shape;97;p3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98" name="Google Shape;98;p3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99" name="Google Shape;99;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sp>
        <p:nvSpPr>
          <p:cNvPr id="101" name="Google Shape;101;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2" name="Google Shape;10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3" name="Shape 103"/>
        <p:cNvGrpSpPr/>
        <p:nvPr/>
      </p:nvGrpSpPr>
      <p:grpSpPr>
        <a:xfrm>
          <a:off x="0" y="0"/>
          <a:ext cx="0" cy="0"/>
          <a:chOff x="0" y="0"/>
          <a:chExt cx="0" cy="0"/>
        </a:xfrm>
      </p:grpSpPr>
      <p:sp>
        <p:nvSpPr>
          <p:cNvPr id="104" name="Google Shape;104;p3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5" name="Google Shape;105;p3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06" name="Google Shape;106;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7" name="Shape 107"/>
        <p:cNvGrpSpPr/>
        <p:nvPr/>
      </p:nvGrpSpPr>
      <p:grpSpPr>
        <a:xfrm>
          <a:off x="0" y="0"/>
          <a:ext cx="0" cy="0"/>
          <a:chOff x="0" y="0"/>
          <a:chExt cx="0" cy="0"/>
        </a:xfrm>
      </p:grpSpPr>
      <p:sp>
        <p:nvSpPr>
          <p:cNvPr id="108" name="Google Shape;108;p3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9" name="Google Shape;10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0" name="Shape 110"/>
        <p:cNvGrpSpPr/>
        <p:nvPr/>
      </p:nvGrpSpPr>
      <p:grpSpPr>
        <a:xfrm>
          <a:off x="0" y="0"/>
          <a:ext cx="0" cy="0"/>
          <a:chOff x="0" y="0"/>
          <a:chExt cx="0" cy="0"/>
        </a:xfrm>
      </p:grpSpPr>
      <p:sp>
        <p:nvSpPr>
          <p:cNvPr id="111" name="Google Shape;111;p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3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3" name="Google Shape;113;p3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4" name="Google Shape;114;p3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15" name="Google Shape;115;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8"/>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7" name="Google Shape;17;p18"/>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p:txBody>
      </p:sp>
      <p:sp>
        <p:nvSpPr>
          <p:cNvPr id="18" name="Google Shape;18;p1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9" name="Google Shape;19;p1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0" name="Google Shape;20;p1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6" name="Shape 116"/>
        <p:cNvGrpSpPr/>
        <p:nvPr/>
      </p:nvGrpSpPr>
      <p:grpSpPr>
        <a:xfrm>
          <a:off x="0" y="0"/>
          <a:ext cx="0" cy="0"/>
          <a:chOff x="0" y="0"/>
          <a:chExt cx="0" cy="0"/>
        </a:xfrm>
      </p:grpSpPr>
      <p:sp>
        <p:nvSpPr>
          <p:cNvPr id="117" name="Google Shape;117;p3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18" name="Google Shape;11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9" name="Shape 119"/>
        <p:cNvGrpSpPr/>
        <p:nvPr/>
      </p:nvGrpSpPr>
      <p:grpSpPr>
        <a:xfrm>
          <a:off x="0" y="0"/>
          <a:ext cx="0" cy="0"/>
          <a:chOff x="0" y="0"/>
          <a:chExt cx="0" cy="0"/>
        </a:xfrm>
      </p:grpSpPr>
      <p:sp>
        <p:nvSpPr>
          <p:cNvPr id="120" name="Google Shape;120;p3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1" name="Google Shape;121;p3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22" name="Google Shape;122;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3" name="Shape 123"/>
        <p:cNvGrpSpPr/>
        <p:nvPr/>
      </p:nvGrpSpPr>
      <p:grpSpPr>
        <a:xfrm>
          <a:off x="0" y="0"/>
          <a:ext cx="0" cy="0"/>
          <a:chOff x="0" y="0"/>
          <a:chExt cx="0" cy="0"/>
        </a:xfrm>
      </p:grpSpPr>
      <p:sp>
        <p:nvSpPr>
          <p:cNvPr id="124" name="Google Shape;124;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3" name="Google Shape;23;p19"/>
          <p:cNvSpPr txBox="1"/>
          <p:nvPr>
            <p:ph idx="1" type="body"/>
          </p:nvPr>
        </p:nvSpPr>
        <p:spPr>
          <a:xfrm>
            <a:off x="228600" y="800100"/>
            <a:ext cx="4114800" cy="2262900"/>
          </a:xfrm>
          <a:prstGeom prst="rect">
            <a:avLst/>
          </a:prstGeom>
          <a:noFill/>
          <a:ln>
            <a:noFill/>
          </a:ln>
        </p:spPr>
        <p:txBody>
          <a:bodyPr anchorCtr="0" anchor="t" bIns="22850" lIns="45725" spcFirstLastPara="1" rIns="45725" wrap="square" tIns="22850">
            <a:no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24" name="Google Shape;24;p1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5" name="Google Shape;25;p1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6" name="Google Shape;26;p1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0"/>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Autofit/>
          </a:bodyPr>
          <a:lstStyle>
            <a:lvl1pPr lvl="0" algn="l">
              <a:lnSpc>
                <a:spcPct val="100000"/>
              </a:lnSpc>
              <a:spcBef>
                <a:spcPts val="0"/>
              </a:spcBef>
              <a:spcAft>
                <a:spcPts val="0"/>
              </a:spcAft>
              <a:buClr>
                <a:schemeClr val="dk1"/>
              </a:buClr>
              <a:buSzPts val="2000"/>
              <a:buFont typeface="Calibri"/>
              <a:buNone/>
              <a:defRPr b="1" sz="2000"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9" name="Google Shape;29;p20"/>
          <p:cNvSpPr txBox="1"/>
          <p:nvPr>
            <p:ph idx="1" type="body"/>
          </p:nvPr>
        </p:nvSpPr>
        <p:spPr>
          <a:xfrm>
            <a:off x="361156" y="1453357"/>
            <a:ext cx="3886200" cy="750000"/>
          </a:xfrm>
          <a:prstGeom prst="rect">
            <a:avLst/>
          </a:prstGeom>
          <a:noFill/>
          <a:ln>
            <a:noFill/>
          </a:ln>
        </p:spPr>
        <p:txBody>
          <a:bodyPr anchorCtr="0" anchor="b" bIns="22850" lIns="45725" spcFirstLastPara="1" rIns="45725" wrap="square" tIns="22850">
            <a:noAutofit/>
          </a:bodyPr>
          <a:lstStyle>
            <a:lvl1pPr indent="-228600" lvl="0" marL="457200" algn="l">
              <a:lnSpc>
                <a:spcPct val="100000"/>
              </a:lnSpc>
              <a:spcBef>
                <a:spcPts val="200"/>
              </a:spcBef>
              <a:spcAft>
                <a:spcPts val="0"/>
              </a:spcAft>
              <a:buClr>
                <a:srgbClr val="888888"/>
              </a:buClr>
              <a:buSzPts val="1000"/>
              <a:buNone/>
              <a:defRPr sz="1000">
                <a:solidFill>
                  <a:srgbClr val="888888"/>
                </a:solidFill>
              </a:defRPr>
            </a:lvl1pPr>
            <a:lvl2pPr indent="-228600" lvl="1" marL="914400" algn="l">
              <a:lnSpc>
                <a:spcPct val="100000"/>
              </a:lnSpc>
              <a:spcBef>
                <a:spcPts val="200"/>
              </a:spcBef>
              <a:spcAft>
                <a:spcPts val="0"/>
              </a:spcAft>
              <a:buClr>
                <a:srgbClr val="888888"/>
              </a:buClr>
              <a:buSzPts val="900"/>
              <a:buNone/>
              <a:defRPr sz="900">
                <a:solidFill>
                  <a:srgbClr val="888888"/>
                </a:solidFill>
              </a:defRPr>
            </a:lvl2pPr>
            <a:lvl3pPr indent="-228600" lvl="2" marL="1371600" algn="l">
              <a:lnSpc>
                <a:spcPct val="100000"/>
              </a:lnSpc>
              <a:spcBef>
                <a:spcPts val="200"/>
              </a:spcBef>
              <a:spcAft>
                <a:spcPts val="0"/>
              </a:spcAft>
              <a:buClr>
                <a:srgbClr val="888888"/>
              </a:buClr>
              <a:buSzPts val="800"/>
              <a:buNone/>
              <a:defRPr sz="800">
                <a:solidFill>
                  <a:srgbClr val="888888"/>
                </a:solidFill>
              </a:defRPr>
            </a:lvl3pPr>
            <a:lvl4pPr indent="-228600" lvl="3" marL="1828800" algn="l">
              <a:lnSpc>
                <a:spcPct val="100000"/>
              </a:lnSpc>
              <a:spcBef>
                <a:spcPts val="100"/>
              </a:spcBef>
              <a:spcAft>
                <a:spcPts val="0"/>
              </a:spcAft>
              <a:buClr>
                <a:srgbClr val="888888"/>
              </a:buClr>
              <a:buSzPts val="700"/>
              <a:buNone/>
              <a:defRPr sz="700">
                <a:solidFill>
                  <a:srgbClr val="888888"/>
                </a:solidFill>
              </a:defRPr>
            </a:lvl4pPr>
            <a:lvl5pPr indent="-228600" lvl="4" marL="2286000" algn="l">
              <a:lnSpc>
                <a:spcPct val="100000"/>
              </a:lnSpc>
              <a:spcBef>
                <a:spcPts val="100"/>
              </a:spcBef>
              <a:spcAft>
                <a:spcPts val="0"/>
              </a:spcAft>
              <a:buClr>
                <a:srgbClr val="888888"/>
              </a:buClr>
              <a:buSzPts val="700"/>
              <a:buNone/>
              <a:defRPr sz="700">
                <a:solidFill>
                  <a:srgbClr val="888888"/>
                </a:solidFill>
              </a:defRPr>
            </a:lvl5pPr>
            <a:lvl6pPr indent="-228600" lvl="5" marL="2743200" algn="l">
              <a:lnSpc>
                <a:spcPct val="100000"/>
              </a:lnSpc>
              <a:spcBef>
                <a:spcPts val="100"/>
              </a:spcBef>
              <a:spcAft>
                <a:spcPts val="0"/>
              </a:spcAft>
              <a:buClr>
                <a:srgbClr val="888888"/>
              </a:buClr>
              <a:buSzPts val="700"/>
              <a:buNone/>
              <a:defRPr sz="700">
                <a:solidFill>
                  <a:srgbClr val="888888"/>
                </a:solidFill>
              </a:defRPr>
            </a:lvl6pPr>
            <a:lvl7pPr indent="-228600" lvl="6" marL="3200400" algn="l">
              <a:lnSpc>
                <a:spcPct val="100000"/>
              </a:lnSpc>
              <a:spcBef>
                <a:spcPts val="100"/>
              </a:spcBef>
              <a:spcAft>
                <a:spcPts val="0"/>
              </a:spcAft>
              <a:buClr>
                <a:srgbClr val="888888"/>
              </a:buClr>
              <a:buSzPts val="700"/>
              <a:buNone/>
              <a:defRPr sz="700">
                <a:solidFill>
                  <a:srgbClr val="888888"/>
                </a:solidFill>
              </a:defRPr>
            </a:lvl7pPr>
            <a:lvl8pPr indent="-228600" lvl="7" marL="3657600" algn="l">
              <a:lnSpc>
                <a:spcPct val="100000"/>
              </a:lnSpc>
              <a:spcBef>
                <a:spcPts val="100"/>
              </a:spcBef>
              <a:spcAft>
                <a:spcPts val="0"/>
              </a:spcAft>
              <a:buClr>
                <a:srgbClr val="888888"/>
              </a:buClr>
              <a:buSzPts val="700"/>
              <a:buNone/>
              <a:defRPr sz="700">
                <a:solidFill>
                  <a:srgbClr val="888888"/>
                </a:solidFill>
              </a:defRPr>
            </a:lvl8pPr>
            <a:lvl9pPr indent="-228600" lvl="8" marL="4114800" algn="l">
              <a:lnSpc>
                <a:spcPct val="100000"/>
              </a:lnSpc>
              <a:spcBef>
                <a:spcPts val="100"/>
              </a:spcBef>
              <a:spcAft>
                <a:spcPts val="0"/>
              </a:spcAft>
              <a:buClr>
                <a:srgbClr val="888888"/>
              </a:buClr>
              <a:buSzPts val="700"/>
              <a:buNone/>
              <a:defRPr sz="700">
                <a:solidFill>
                  <a:srgbClr val="888888"/>
                </a:solidFill>
              </a:defRPr>
            </a:lvl9pPr>
          </a:lstStyle>
          <a:p/>
        </p:txBody>
      </p:sp>
      <p:sp>
        <p:nvSpPr>
          <p:cNvPr id="30" name="Google Shape;30;p2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1" name="Google Shape;31;p2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2" name="Google Shape;32;p2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5" name="Google Shape;35;p21"/>
          <p:cNvSpPr txBox="1"/>
          <p:nvPr>
            <p:ph idx="1" type="body"/>
          </p:nvPr>
        </p:nvSpPr>
        <p:spPr>
          <a:xfrm>
            <a:off x="228600" y="800100"/>
            <a:ext cx="2019300" cy="2262900"/>
          </a:xfrm>
          <a:prstGeom prst="rect">
            <a:avLst/>
          </a:prstGeom>
          <a:noFill/>
          <a:ln>
            <a:noFill/>
          </a:ln>
        </p:spPr>
        <p:txBody>
          <a:bodyPr anchorCtr="0" anchor="t" bIns="22850" lIns="45725" spcFirstLastPara="1" rIns="45725" wrap="square" tIns="22850">
            <a:no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36" name="Google Shape;36;p21"/>
          <p:cNvSpPr txBox="1"/>
          <p:nvPr>
            <p:ph idx="2" type="body"/>
          </p:nvPr>
        </p:nvSpPr>
        <p:spPr>
          <a:xfrm>
            <a:off x="2324100" y="800100"/>
            <a:ext cx="2019300" cy="2262900"/>
          </a:xfrm>
          <a:prstGeom prst="rect">
            <a:avLst/>
          </a:prstGeom>
          <a:noFill/>
          <a:ln>
            <a:noFill/>
          </a:ln>
        </p:spPr>
        <p:txBody>
          <a:bodyPr anchorCtr="0" anchor="t" bIns="22850" lIns="45725" spcFirstLastPara="1" rIns="45725" wrap="square" tIns="22850">
            <a:no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37" name="Google Shape;37;p2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8" name="Google Shape;38;p2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9" name="Google Shape;39;p2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2" name="Google Shape;42;p22"/>
          <p:cNvSpPr txBox="1"/>
          <p:nvPr>
            <p:ph idx="1" type="body"/>
          </p:nvPr>
        </p:nvSpPr>
        <p:spPr>
          <a:xfrm>
            <a:off x="228600" y="767556"/>
            <a:ext cx="2020200" cy="319800"/>
          </a:xfrm>
          <a:prstGeom prst="rect">
            <a:avLst/>
          </a:prstGeom>
          <a:noFill/>
          <a:ln>
            <a:noFill/>
          </a:ln>
        </p:spPr>
        <p:txBody>
          <a:bodyPr anchorCtr="0" anchor="b" bIns="22850" lIns="45725" spcFirstLastPara="1" rIns="45725" wrap="square" tIns="22850">
            <a:no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43" name="Google Shape;43;p22"/>
          <p:cNvSpPr txBox="1"/>
          <p:nvPr>
            <p:ph idx="2" type="body"/>
          </p:nvPr>
        </p:nvSpPr>
        <p:spPr>
          <a:xfrm>
            <a:off x="228600" y="1087438"/>
            <a:ext cx="2020200" cy="1975500"/>
          </a:xfrm>
          <a:prstGeom prst="rect">
            <a:avLst/>
          </a:prstGeom>
          <a:noFill/>
          <a:ln>
            <a:noFill/>
          </a:ln>
        </p:spPr>
        <p:txBody>
          <a:bodyPr anchorCtr="0" anchor="t" bIns="22850" lIns="45725" spcFirstLastPara="1" rIns="45725" wrap="square" tIns="22850">
            <a:no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44" name="Google Shape;44;p22"/>
          <p:cNvSpPr txBox="1"/>
          <p:nvPr>
            <p:ph idx="3" type="body"/>
          </p:nvPr>
        </p:nvSpPr>
        <p:spPr>
          <a:xfrm>
            <a:off x="2322513" y="767556"/>
            <a:ext cx="2020800" cy="319800"/>
          </a:xfrm>
          <a:prstGeom prst="rect">
            <a:avLst/>
          </a:prstGeom>
          <a:noFill/>
          <a:ln>
            <a:noFill/>
          </a:ln>
        </p:spPr>
        <p:txBody>
          <a:bodyPr anchorCtr="0" anchor="b" bIns="22850" lIns="45725" spcFirstLastPara="1" rIns="45725" wrap="square" tIns="22850">
            <a:no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45" name="Google Shape;45;p22"/>
          <p:cNvSpPr txBox="1"/>
          <p:nvPr>
            <p:ph idx="4" type="body"/>
          </p:nvPr>
        </p:nvSpPr>
        <p:spPr>
          <a:xfrm>
            <a:off x="2322513" y="1087438"/>
            <a:ext cx="2020800" cy="1975500"/>
          </a:xfrm>
          <a:prstGeom prst="rect">
            <a:avLst/>
          </a:prstGeom>
          <a:noFill/>
          <a:ln>
            <a:noFill/>
          </a:ln>
        </p:spPr>
        <p:txBody>
          <a:bodyPr anchorCtr="0" anchor="t" bIns="22850" lIns="45725" spcFirstLastPara="1" rIns="45725" wrap="square" tIns="22850">
            <a:no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46" name="Google Shape;46;p2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7" name="Google Shape;47;p2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8" name="Google Shape;48;p2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1" name="Google Shape;51;p2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2" name="Google Shape;52;p2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3" name="Google Shape;53;p2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4"/>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6" name="Google Shape;56;p24"/>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Autofit/>
          </a:bodyPr>
          <a:lstStyle>
            <a:lvl1pPr indent="-330200" lvl="0" marL="457200" algn="l">
              <a:lnSpc>
                <a:spcPct val="100000"/>
              </a:lnSpc>
              <a:spcBef>
                <a:spcPts val="300"/>
              </a:spcBef>
              <a:spcAft>
                <a:spcPts val="0"/>
              </a:spcAft>
              <a:buClr>
                <a:schemeClr val="dk1"/>
              </a:buClr>
              <a:buSzPts val="1600"/>
              <a:buChar char="•"/>
              <a:defRPr sz="1600"/>
            </a:lvl1pPr>
            <a:lvl2pPr indent="-317500" lvl="1" marL="914400" algn="l">
              <a:lnSpc>
                <a:spcPct val="100000"/>
              </a:lnSpc>
              <a:spcBef>
                <a:spcPts val="300"/>
              </a:spcBef>
              <a:spcAft>
                <a:spcPts val="0"/>
              </a:spcAft>
              <a:buClr>
                <a:schemeClr val="dk1"/>
              </a:buClr>
              <a:buSzPts val="1400"/>
              <a:buChar char="–"/>
              <a:defRPr sz="1400"/>
            </a:lvl2pPr>
            <a:lvl3pPr indent="-304800" lvl="2" marL="1371600" algn="l">
              <a:lnSpc>
                <a:spcPct val="100000"/>
              </a:lnSpc>
              <a:spcBef>
                <a:spcPts val="200"/>
              </a:spcBef>
              <a:spcAft>
                <a:spcPts val="0"/>
              </a:spcAft>
              <a:buClr>
                <a:schemeClr val="dk1"/>
              </a:buClr>
              <a:buSzPts val="1200"/>
              <a:buChar char="•"/>
              <a:defRPr sz="1200"/>
            </a:lvl3pPr>
            <a:lvl4pPr indent="-292100" lvl="3" marL="1828800" algn="l">
              <a:lnSpc>
                <a:spcPct val="100000"/>
              </a:lnSpc>
              <a:spcBef>
                <a:spcPts val="200"/>
              </a:spcBef>
              <a:spcAft>
                <a:spcPts val="0"/>
              </a:spcAft>
              <a:buClr>
                <a:schemeClr val="dk1"/>
              </a:buClr>
              <a:buSzPts val="1000"/>
              <a:buChar char="–"/>
              <a:defRPr sz="1000"/>
            </a:lvl4pPr>
            <a:lvl5pPr indent="-292100" lvl="4" marL="2286000" algn="l">
              <a:lnSpc>
                <a:spcPct val="100000"/>
              </a:lnSpc>
              <a:spcBef>
                <a:spcPts val="200"/>
              </a:spcBef>
              <a:spcAft>
                <a:spcPts val="0"/>
              </a:spcAft>
              <a:buClr>
                <a:schemeClr val="dk1"/>
              </a:buClr>
              <a:buSzPts val="1000"/>
              <a:buChar char="»"/>
              <a:defRPr sz="1000"/>
            </a:lvl5pPr>
            <a:lvl6pPr indent="-292100" lvl="5" marL="2743200" algn="l">
              <a:lnSpc>
                <a:spcPct val="100000"/>
              </a:lnSpc>
              <a:spcBef>
                <a:spcPts val="200"/>
              </a:spcBef>
              <a:spcAft>
                <a:spcPts val="0"/>
              </a:spcAft>
              <a:buClr>
                <a:schemeClr val="dk1"/>
              </a:buClr>
              <a:buSzPts val="1000"/>
              <a:buChar char="•"/>
              <a:defRPr sz="1000"/>
            </a:lvl6pPr>
            <a:lvl7pPr indent="-292100" lvl="6" marL="3200400" algn="l">
              <a:lnSpc>
                <a:spcPct val="100000"/>
              </a:lnSpc>
              <a:spcBef>
                <a:spcPts val="200"/>
              </a:spcBef>
              <a:spcAft>
                <a:spcPts val="0"/>
              </a:spcAft>
              <a:buClr>
                <a:schemeClr val="dk1"/>
              </a:buClr>
              <a:buSzPts val="1000"/>
              <a:buChar char="•"/>
              <a:defRPr sz="1000"/>
            </a:lvl7pPr>
            <a:lvl8pPr indent="-292100" lvl="7" marL="3657600" algn="l">
              <a:lnSpc>
                <a:spcPct val="100000"/>
              </a:lnSpc>
              <a:spcBef>
                <a:spcPts val="200"/>
              </a:spcBef>
              <a:spcAft>
                <a:spcPts val="0"/>
              </a:spcAft>
              <a:buClr>
                <a:schemeClr val="dk1"/>
              </a:buClr>
              <a:buSzPts val="1000"/>
              <a:buChar char="•"/>
              <a:defRPr sz="1000"/>
            </a:lvl8pPr>
            <a:lvl9pPr indent="-292100" lvl="8" marL="4114800" algn="l">
              <a:lnSpc>
                <a:spcPct val="100000"/>
              </a:lnSpc>
              <a:spcBef>
                <a:spcPts val="200"/>
              </a:spcBef>
              <a:spcAft>
                <a:spcPts val="0"/>
              </a:spcAft>
              <a:buClr>
                <a:schemeClr val="dk1"/>
              </a:buClr>
              <a:buSzPts val="1000"/>
              <a:buChar char="•"/>
              <a:defRPr sz="1000"/>
            </a:lvl9pPr>
          </a:lstStyle>
          <a:p/>
        </p:txBody>
      </p:sp>
      <p:sp>
        <p:nvSpPr>
          <p:cNvPr id="57" name="Google Shape;57;p24"/>
          <p:cNvSpPr txBox="1"/>
          <p:nvPr>
            <p:ph idx="2" type="body"/>
          </p:nvPr>
        </p:nvSpPr>
        <p:spPr>
          <a:xfrm>
            <a:off x="228600" y="717550"/>
            <a:ext cx="1504200" cy="2345400"/>
          </a:xfrm>
          <a:prstGeom prst="rect">
            <a:avLst/>
          </a:prstGeom>
          <a:noFill/>
          <a:ln>
            <a:noFill/>
          </a:ln>
        </p:spPr>
        <p:txBody>
          <a:bodyPr anchorCtr="0" anchor="t" bIns="22850" lIns="45725" spcFirstLastPara="1" rIns="45725" wrap="square" tIns="22850">
            <a:no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58" name="Google Shape;58;p2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9" name="Google Shape;59;p2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0" name="Google Shape;60;p2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5"/>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3" name="Google Shape;63;p25"/>
          <p:cNvSpPr/>
          <p:nvPr>
            <p:ph idx="2" type="pic"/>
          </p:nvPr>
        </p:nvSpPr>
        <p:spPr>
          <a:xfrm>
            <a:off x="896144" y="306388"/>
            <a:ext cx="2743200" cy="2057400"/>
          </a:xfrm>
          <a:prstGeom prst="rect">
            <a:avLst/>
          </a:prstGeom>
          <a:noFill/>
          <a:ln>
            <a:noFill/>
          </a:ln>
        </p:spPr>
      </p:sp>
      <p:sp>
        <p:nvSpPr>
          <p:cNvPr id="64" name="Google Shape;64;p25"/>
          <p:cNvSpPr txBox="1"/>
          <p:nvPr>
            <p:ph idx="1" type="body"/>
          </p:nvPr>
        </p:nvSpPr>
        <p:spPr>
          <a:xfrm>
            <a:off x="896144" y="2683669"/>
            <a:ext cx="2743200" cy="402300"/>
          </a:xfrm>
          <a:prstGeom prst="rect">
            <a:avLst/>
          </a:prstGeom>
          <a:noFill/>
          <a:ln>
            <a:noFill/>
          </a:ln>
        </p:spPr>
        <p:txBody>
          <a:bodyPr anchorCtr="0" anchor="t" bIns="22850" lIns="45725" spcFirstLastPara="1" rIns="45725" wrap="square" tIns="22850">
            <a:no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65" name="Google Shape;65;p2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6" name="Google Shape;66;p2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7" name="Google Shape;67;p2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7" name="Google Shape;7;p16"/>
          <p:cNvSpPr txBox="1"/>
          <p:nvPr>
            <p:ph idx="1" type="body"/>
          </p:nvPr>
        </p:nvSpPr>
        <p:spPr>
          <a:xfrm>
            <a:off x="228600" y="800100"/>
            <a:ext cx="4114800" cy="2262900"/>
          </a:xfrm>
          <a:prstGeom prst="rect">
            <a:avLst/>
          </a:prstGeom>
          <a:noFill/>
          <a:ln>
            <a:noFill/>
          </a:ln>
        </p:spPr>
        <p:txBody>
          <a:bodyPr anchorCtr="0" anchor="t" bIns="22850" lIns="45725" spcFirstLastPara="1" rIns="45725" wrap="square" tIns="22850">
            <a:no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 name="Google Shape;8;p1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9" name="Google Shape;9;p1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10" name="Google Shape;10;p1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0" name="Shape 80"/>
        <p:cNvGrpSpPr/>
        <p:nvPr/>
      </p:nvGrpSpPr>
      <p:grpSpPr>
        <a:xfrm>
          <a:off x="0" y="0"/>
          <a:ext cx="0" cy="0"/>
          <a:chOff x="0" y="0"/>
          <a:chExt cx="0" cy="0"/>
        </a:xfrm>
      </p:grpSpPr>
      <p:sp>
        <p:nvSpPr>
          <p:cNvPr id="81" name="Google Shape;81;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2" name="Google Shape;82;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3" name="Google Shape;83;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37.jpg"/><Relationship Id="rId9" Type="http://schemas.openxmlformats.org/officeDocument/2006/relationships/image" Target="../media/image34.jpg"/><Relationship Id="rId5" Type="http://schemas.openxmlformats.org/officeDocument/2006/relationships/image" Target="../media/image38.jpg"/><Relationship Id="rId6" Type="http://schemas.openxmlformats.org/officeDocument/2006/relationships/image" Target="../media/image36.jpg"/><Relationship Id="rId7" Type="http://schemas.openxmlformats.org/officeDocument/2006/relationships/image" Target="../media/image35.jpg"/><Relationship Id="rId8" Type="http://schemas.openxmlformats.org/officeDocument/2006/relationships/image" Target="../media/image4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jpg"/><Relationship Id="rId4" Type="http://schemas.openxmlformats.org/officeDocument/2006/relationships/image" Target="../media/image43.jp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1.jp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hyperlink" Target="https://www.instagram.com/summerspringboard/" TargetMode="External"/><Relationship Id="rId13" Type="http://schemas.openxmlformats.org/officeDocument/2006/relationships/hyperlink" Target="https://www.instagram.com/teentravelnetwork/" TargetMode="External"/><Relationship Id="rId12" Type="http://schemas.openxmlformats.org/officeDocument/2006/relationships/hyperlink" Target="https://teentravelnetwork.com/" TargetMode="External"/><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experiencegla.com" TargetMode="External"/><Relationship Id="rId4" Type="http://schemas.openxmlformats.org/officeDocument/2006/relationships/hyperlink" Target="https://www.facebook.com/globalleadershipadventures/" TargetMode="External"/><Relationship Id="rId9" Type="http://schemas.openxmlformats.org/officeDocument/2006/relationships/hyperlink" Target="https://www.facebook.com/mysummerspringboard/" TargetMode="External"/><Relationship Id="rId15" Type="http://schemas.openxmlformats.org/officeDocument/2006/relationships/hyperlink" Target="https://www.instagram.com/beyondsportstours/?hl=en" TargetMode="External"/><Relationship Id="rId14" Type="http://schemas.openxmlformats.org/officeDocument/2006/relationships/hyperlink" Target="https://www.beyondsportstours.com/" TargetMode="External"/><Relationship Id="rId16" Type="http://schemas.openxmlformats.org/officeDocument/2006/relationships/image" Target="../media/image7.png"/><Relationship Id="rId5" Type="http://schemas.openxmlformats.org/officeDocument/2006/relationships/hyperlink" Target="https://www.instagram.com/glateens/" TargetMode="External"/><Relationship Id="rId6" Type="http://schemas.openxmlformats.org/officeDocument/2006/relationships/image" Target="../media/image1.png"/><Relationship Id="rId7" Type="http://schemas.openxmlformats.org/officeDocument/2006/relationships/image" Target="../media/image10.png"/><Relationship Id="rId8" Type="http://schemas.openxmlformats.org/officeDocument/2006/relationships/hyperlink" Target="https://summerspringboard.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10.png"/><Relationship Id="rId7"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4.jpg"/><Relationship Id="rId5" Type="http://schemas.openxmlformats.org/officeDocument/2006/relationships/image" Target="../media/image21.jp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8.png"/><Relationship Id="rId10" Type="http://schemas.openxmlformats.org/officeDocument/2006/relationships/image" Target="../media/image23.png"/><Relationship Id="rId9"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10.png"/><Relationship Id="rId7" Type="http://schemas.openxmlformats.org/officeDocument/2006/relationships/image" Target="../media/image17.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27.jpg"/><Relationship Id="rId5" Type="http://schemas.openxmlformats.org/officeDocument/2006/relationships/image" Target="../media/image30.png"/><Relationship Id="rId6"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128" name="Shape 128"/>
        <p:cNvGrpSpPr/>
        <p:nvPr/>
      </p:nvGrpSpPr>
      <p:grpSpPr>
        <a:xfrm>
          <a:off x="0" y="0"/>
          <a:ext cx="0" cy="0"/>
          <a:chOff x="0" y="0"/>
          <a:chExt cx="0" cy="0"/>
        </a:xfrm>
      </p:grpSpPr>
      <p:sp>
        <p:nvSpPr>
          <p:cNvPr id="129" name="Google Shape;129;p1"/>
          <p:cNvSpPr txBox="1"/>
          <p:nvPr/>
        </p:nvSpPr>
        <p:spPr>
          <a:xfrm>
            <a:off x="3283916" y="1865528"/>
            <a:ext cx="5345775" cy="1540350"/>
          </a:xfrm>
          <a:prstGeom prst="rect">
            <a:avLst/>
          </a:prstGeom>
          <a:noFill/>
          <a:ln>
            <a:noFill/>
          </a:ln>
        </p:spPr>
        <p:txBody>
          <a:bodyPr anchorCtr="0" anchor="t" bIns="0" lIns="0" spcFirstLastPara="1" rIns="0" wrap="square" tIns="0">
            <a:noAutofit/>
          </a:bodyPr>
          <a:lstStyle/>
          <a:p>
            <a:pPr indent="0" lvl="0" marL="0" marR="0" rtl="0" algn="l">
              <a:lnSpc>
                <a:spcPct val="98000"/>
              </a:lnSpc>
              <a:spcBef>
                <a:spcPts val="0"/>
              </a:spcBef>
              <a:spcAft>
                <a:spcPts val="0"/>
              </a:spcAft>
              <a:buClr>
                <a:srgbClr val="000000"/>
              </a:buClr>
              <a:buSzPts val="4000"/>
              <a:buFont typeface="Arial"/>
              <a:buNone/>
            </a:pPr>
            <a:r>
              <a:rPr b="1" i="0" lang="en" sz="4000" u="none" cap="none" strike="noStrike">
                <a:solidFill>
                  <a:srgbClr val="545454"/>
                </a:solidFill>
                <a:latin typeface="Montserrat ExtraBold"/>
                <a:ea typeface="Montserrat ExtraBold"/>
                <a:cs typeface="Montserrat ExtraBold"/>
                <a:sym typeface="Montserrat ExtraBold"/>
              </a:rPr>
              <a:t>Summer Programs for College Bound Teenagers</a:t>
            </a:r>
            <a:endParaRPr b="0" i="0" sz="700" u="none" cap="none" strike="noStrike">
              <a:solidFill>
                <a:srgbClr val="000000"/>
              </a:solidFill>
              <a:latin typeface="Arial"/>
              <a:ea typeface="Arial"/>
              <a:cs typeface="Arial"/>
              <a:sym typeface="Arial"/>
            </a:endParaRPr>
          </a:p>
        </p:txBody>
      </p:sp>
      <p:sp>
        <p:nvSpPr>
          <p:cNvPr id="130" name="Google Shape;130;p1"/>
          <p:cNvSpPr/>
          <p:nvPr/>
        </p:nvSpPr>
        <p:spPr>
          <a:xfrm>
            <a:off x="-6766" y="2482488"/>
            <a:ext cx="9148546" cy="71897"/>
          </a:xfrm>
          <a:prstGeom prst="rect">
            <a:avLst/>
          </a:prstGeom>
          <a:solidFill>
            <a:srgbClr val="5FA233"/>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1" name="Google Shape;131;p1"/>
          <p:cNvPicPr preferRelativeResize="0"/>
          <p:nvPr/>
        </p:nvPicPr>
        <p:blipFill rotWithShape="1">
          <a:blip r:embed="rId3">
            <a:alphaModFix/>
          </a:blip>
          <a:srcRect b="0" l="0" r="14175" t="0"/>
          <a:stretch/>
        </p:blipFill>
        <p:spPr>
          <a:xfrm>
            <a:off x="0" y="2598215"/>
            <a:ext cx="2784483" cy="2545285"/>
          </a:xfrm>
          <a:prstGeom prst="rect">
            <a:avLst/>
          </a:prstGeom>
          <a:noFill/>
          <a:ln>
            <a:noFill/>
          </a:ln>
        </p:spPr>
      </p:pic>
      <p:pic>
        <p:nvPicPr>
          <p:cNvPr id="132" name="Google Shape;132;p1"/>
          <p:cNvPicPr preferRelativeResize="0"/>
          <p:nvPr/>
        </p:nvPicPr>
        <p:blipFill rotWithShape="1">
          <a:blip r:embed="rId4">
            <a:alphaModFix/>
          </a:blip>
          <a:srcRect b="0" l="0" r="0" t="0"/>
          <a:stretch/>
        </p:blipFill>
        <p:spPr>
          <a:xfrm>
            <a:off x="0" y="0"/>
            <a:ext cx="2794561" cy="2431507"/>
          </a:xfrm>
          <a:prstGeom prst="rect">
            <a:avLst/>
          </a:prstGeom>
          <a:noFill/>
          <a:ln>
            <a:noFill/>
          </a:ln>
        </p:spPr>
      </p:pic>
      <p:pic>
        <p:nvPicPr>
          <p:cNvPr id="133" name="Google Shape;133;p1"/>
          <p:cNvPicPr preferRelativeResize="0"/>
          <p:nvPr/>
        </p:nvPicPr>
        <p:blipFill>
          <a:blip r:embed="rId5">
            <a:alphaModFix/>
          </a:blip>
          <a:stretch>
            <a:fillRect/>
          </a:stretch>
        </p:blipFill>
        <p:spPr>
          <a:xfrm>
            <a:off x="6945150" y="37225"/>
            <a:ext cx="2140150" cy="9728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0"/>
          <p:cNvSpPr txBox="1"/>
          <p:nvPr/>
        </p:nvSpPr>
        <p:spPr>
          <a:xfrm>
            <a:off x="4317" y="745247"/>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Clr>
                <a:srgbClr val="000000"/>
              </a:buClr>
              <a:buSzPts val="3000"/>
              <a:buFont typeface="Arial"/>
              <a:buNone/>
            </a:pPr>
            <a:r>
              <a:rPr b="1" i="0" lang="en" sz="3000" u="none" cap="none" strike="noStrike">
                <a:solidFill>
                  <a:srgbClr val="000000"/>
                </a:solidFill>
                <a:latin typeface="Montserrat"/>
                <a:ea typeface="Montserrat"/>
                <a:cs typeface="Montserrat"/>
                <a:sym typeface="Montserrat"/>
              </a:rPr>
              <a:t>NOT JUST SUMMER…</a:t>
            </a:r>
            <a:r>
              <a:rPr b="1" lang="en" sz="3000">
                <a:latin typeface="Montserrat"/>
                <a:ea typeface="Montserrat"/>
                <a:cs typeface="Montserrat"/>
                <a:sym typeface="Montserrat"/>
              </a:rPr>
              <a:t>…</a:t>
            </a:r>
            <a:r>
              <a:rPr b="1" i="0" lang="en" sz="3000" u="none" cap="none" strike="noStrike">
                <a:solidFill>
                  <a:srgbClr val="000000"/>
                </a:solidFill>
                <a:latin typeface="Montserrat"/>
                <a:ea typeface="Montserrat"/>
                <a:cs typeface="Montserrat"/>
                <a:sym typeface="Montserrat"/>
              </a:rPr>
              <a:t> Spring +</a:t>
            </a:r>
            <a:endParaRPr b="0" i="0" sz="3000" u="none" cap="none" strike="noStrike">
              <a:solidFill>
                <a:srgbClr val="000000"/>
              </a:solidFill>
              <a:latin typeface="Arial"/>
              <a:ea typeface="Arial"/>
              <a:cs typeface="Arial"/>
              <a:sym typeface="Arial"/>
            </a:endParaRPr>
          </a:p>
        </p:txBody>
      </p:sp>
      <p:sp>
        <p:nvSpPr>
          <p:cNvPr id="291" name="Google Shape;291;p10"/>
          <p:cNvSpPr txBox="1"/>
          <p:nvPr/>
        </p:nvSpPr>
        <p:spPr>
          <a:xfrm>
            <a:off x="379725" y="1457950"/>
            <a:ext cx="8449200" cy="3144900"/>
          </a:xfrm>
          <a:prstGeom prst="rect">
            <a:avLst/>
          </a:prstGeom>
          <a:noFill/>
          <a:ln>
            <a:noFill/>
          </a:ln>
        </p:spPr>
        <p:txBody>
          <a:bodyPr anchorCtr="0" anchor="t" bIns="0" lIns="0" spcFirstLastPara="1" rIns="0" wrap="square" tIns="0">
            <a:noAutofit/>
          </a:bodyPr>
          <a:lstStyle/>
          <a:p>
            <a:pPr indent="0" lvl="0" marL="0" marR="0" rtl="0" algn="l">
              <a:lnSpc>
                <a:spcPct val="168000"/>
              </a:lnSpc>
              <a:spcBef>
                <a:spcPts val="0"/>
              </a:spcBef>
              <a:spcAft>
                <a:spcPts val="0"/>
              </a:spcAft>
              <a:buClr>
                <a:srgbClr val="000000"/>
              </a:buClr>
              <a:buSzPts val="1500"/>
              <a:buFont typeface="Arial"/>
              <a:buNone/>
            </a:pPr>
            <a:r>
              <a:rPr b="1" i="0" lang="en" sz="1500" u="none" cap="none" strike="noStrike">
                <a:solidFill>
                  <a:srgbClr val="545454"/>
                </a:solidFill>
                <a:latin typeface="Montserrat"/>
                <a:ea typeface="Montserrat"/>
                <a:cs typeface="Montserrat"/>
                <a:sym typeface="Montserrat"/>
              </a:rPr>
              <a:t>We also offer custom programs for groups during other times of the year.</a:t>
            </a:r>
            <a:endParaRPr b="1" i="0" sz="1500" u="none" cap="none" strike="noStrike">
              <a:solidFill>
                <a:srgbClr val="545454"/>
              </a:solidFill>
              <a:latin typeface="Montserrat"/>
              <a:ea typeface="Montserrat"/>
              <a:cs typeface="Montserrat"/>
              <a:sym typeface="Montserrat"/>
            </a:endParaRPr>
          </a:p>
          <a:p>
            <a:pPr indent="-292100" lvl="1" marL="914400" marR="0" rtl="0" algn="l">
              <a:lnSpc>
                <a:spcPct val="115000"/>
              </a:lnSpc>
              <a:spcBef>
                <a:spcPts val="0"/>
              </a:spcBef>
              <a:spcAft>
                <a:spcPts val="0"/>
              </a:spcAft>
              <a:buClr>
                <a:srgbClr val="273755"/>
              </a:buClr>
              <a:buSzPts val="1000"/>
              <a:buFont typeface="Montserrat"/>
              <a:buChar char="•"/>
            </a:pPr>
            <a:r>
              <a:rPr b="0" i="0" lang="en" sz="1200" u="none" cap="none" strike="noStrike">
                <a:solidFill>
                  <a:srgbClr val="5F727F"/>
                </a:solidFill>
                <a:highlight>
                  <a:srgbClr val="FFFFFF"/>
                </a:highlight>
                <a:latin typeface="Montserrat"/>
                <a:ea typeface="Montserrat"/>
                <a:cs typeface="Montserrat"/>
                <a:sym typeface="Montserrat"/>
              </a:rPr>
              <a:t>GLA Custom Group Travel will work with you to create the perfect trip for your group, with either pre-designed or customized itineraries that provide an environment for members to learn, grow and challenge themselves.</a:t>
            </a:r>
            <a:endParaRPr b="0" i="0" sz="1200" u="none" cap="none" strike="noStrike">
              <a:solidFill>
                <a:srgbClr val="5F727F"/>
              </a:solidFill>
              <a:highlight>
                <a:srgbClr val="FFFFFF"/>
              </a:highlight>
              <a:latin typeface="Montserrat"/>
              <a:ea typeface="Montserrat"/>
              <a:cs typeface="Montserrat"/>
              <a:sym typeface="Montserrat"/>
            </a:endParaRPr>
          </a:p>
          <a:p>
            <a:pPr indent="-292100" lvl="1" marL="914400" marR="0" rtl="0" algn="l">
              <a:lnSpc>
                <a:spcPct val="115000"/>
              </a:lnSpc>
              <a:spcBef>
                <a:spcPts val="0"/>
              </a:spcBef>
              <a:spcAft>
                <a:spcPts val="0"/>
              </a:spcAft>
              <a:buClr>
                <a:srgbClr val="273755"/>
              </a:buClr>
              <a:buSzPts val="1000"/>
              <a:buFont typeface="Montserrat"/>
              <a:buChar char="•"/>
            </a:pPr>
            <a:r>
              <a:rPr b="0" i="0" lang="en" sz="1200" u="none" cap="none" strike="noStrike">
                <a:solidFill>
                  <a:srgbClr val="5F727F"/>
                </a:solidFill>
                <a:highlight>
                  <a:srgbClr val="FFFFFF"/>
                </a:highlight>
                <a:latin typeface="Montserrat"/>
                <a:ea typeface="Montserrat"/>
                <a:cs typeface="Montserrat"/>
                <a:sym typeface="Montserrat"/>
              </a:rPr>
              <a:t>While many GLA programs are open for enrollment for any teen who wishes to enroll, our Custom Group Travel programs are designed and facilitated exclusively for your group.</a:t>
            </a:r>
            <a:endParaRPr b="0" i="0" sz="1200" u="none" cap="none" strike="noStrike">
              <a:solidFill>
                <a:srgbClr val="5F727F"/>
              </a:solidFill>
              <a:highlight>
                <a:srgbClr val="FFFFFF"/>
              </a:highlight>
              <a:latin typeface="Montserrat"/>
              <a:ea typeface="Montserrat"/>
              <a:cs typeface="Montserrat"/>
              <a:sym typeface="Montserrat"/>
            </a:endParaRPr>
          </a:p>
          <a:p>
            <a:pPr indent="-304800" lvl="2" marL="1371600" marR="0" rtl="0" algn="l">
              <a:lnSpc>
                <a:spcPct val="115000"/>
              </a:lnSpc>
              <a:spcBef>
                <a:spcPts val="0"/>
              </a:spcBef>
              <a:spcAft>
                <a:spcPts val="0"/>
              </a:spcAft>
              <a:buClr>
                <a:srgbClr val="5F727F"/>
              </a:buClr>
              <a:buSzPts val="1200"/>
              <a:buFont typeface="Montserrat"/>
              <a:buChar char="■"/>
            </a:pPr>
            <a:r>
              <a:rPr b="0" i="0" lang="en" sz="1200" u="none" cap="none" strike="noStrike">
                <a:solidFill>
                  <a:srgbClr val="5F727F"/>
                </a:solidFill>
                <a:highlight>
                  <a:srgbClr val="FFFFFF"/>
                </a:highlight>
                <a:latin typeface="Montserrat"/>
                <a:ea typeface="Montserrat"/>
                <a:cs typeface="Montserrat"/>
                <a:sym typeface="Montserrat"/>
              </a:rPr>
              <a:t>Choose your destination, duration, theme, and budget points.</a:t>
            </a:r>
            <a:endParaRPr b="0" i="0" sz="1200" u="none" cap="none" strike="noStrike">
              <a:solidFill>
                <a:srgbClr val="5F727F"/>
              </a:solidFill>
              <a:highlight>
                <a:srgbClr val="FFFFFF"/>
              </a:highlight>
              <a:latin typeface="Montserrat"/>
              <a:ea typeface="Montserrat"/>
              <a:cs typeface="Montserrat"/>
              <a:sym typeface="Montserrat"/>
            </a:endParaRPr>
          </a:p>
          <a:p>
            <a:pPr indent="-304800" lvl="1" marL="914400" marR="0" rtl="0" algn="l">
              <a:lnSpc>
                <a:spcPct val="115000"/>
              </a:lnSpc>
              <a:spcBef>
                <a:spcPts val="0"/>
              </a:spcBef>
              <a:spcAft>
                <a:spcPts val="0"/>
              </a:spcAft>
              <a:buClr>
                <a:srgbClr val="5F727F"/>
              </a:buClr>
              <a:buSzPts val="1200"/>
              <a:buFont typeface="Montserrat"/>
              <a:buChar char="•"/>
            </a:pPr>
            <a:r>
              <a:rPr b="0" i="0" lang="en" sz="1200" u="none" cap="none" strike="noStrike">
                <a:solidFill>
                  <a:srgbClr val="5F727F"/>
                </a:solidFill>
                <a:highlight>
                  <a:srgbClr val="FFFFFF"/>
                </a:highlight>
                <a:latin typeface="Montserrat"/>
                <a:ea typeface="Montserrat"/>
                <a:cs typeface="Montserrat"/>
                <a:sym typeface="Montserrat"/>
              </a:rPr>
              <a:t>GLA’s global partnerships span the globe, making travel approachable for groups traveling together. </a:t>
            </a:r>
            <a:endParaRPr b="0" i="0" sz="1200" u="none" cap="none" strike="noStrike">
              <a:solidFill>
                <a:srgbClr val="5F727F"/>
              </a:solidFill>
              <a:highlight>
                <a:srgbClr val="FFFFFF"/>
              </a:highlight>
              <a:latin typeface="Montserrat"/>
              <a:ea typeface="Montserrat"/>
              <a:cs typeface="Montserrat"/>
              <a:sym typeface="Montserrat"/>
            </a:endParaRPr>
          </a:p>
          <a:p>
            <a:pPr indent="-304800" lvl="1" marL="914400" marR="0" rtl="0" algn="l">
              <a:lnSpc>
                <a:spcPct val="115000"/>
              </a:lnSpc>
              <a:spcBef>
                <a:spcPts val="0"/>
              </a:spcBef>
              <a:spcAft>
                <a:spcPts val="0"/>
              </a:spcAft>
              <a:buClr>
                <a:srgbClr val="5F727F"/>
              </a:buClr>
              <a:buSzPts val="1200"/>
              <a:buFont typeface="Montserrat"/>
              <a:buChar char="•"/>
            </a:pPr>
            <a:r>
              <a:rPr b="0" i="0" lang="en" sz="1200" u="none" cap="none" strike="noStrike">
                <a:solidFill>
                  <a:srgbClr val="5F727F"/>
                </a:solidFill>
                <a:highlight>
                  <a:srgbClr val="FFFFFF"/>
                </a:highlight>
                <a:latin typeface="Montserrat"/>
                <a:ea typeface="Montserrat"/>
                <a:cs typeface="Montserrat"/>
                <a:sym typeface="Montserrat"/>
              </a:rPr>
              <a:t>Our longstanding personal relationships in every community that we travel to, paired with years of experience bringing diverse groups abroad, allow for maximum customization options, genuine cultural immersion and expert facilitation on the ground.</a:t>
            </a:r>
            <a:endParaRPr b="0" i="0" sz="1200" u="none" cap="none" strike="noStrike">
              <a:solidFill>
                <a:srgbClr val="5F727F"/>
              </a:solidFill>
              <a:highlight>
                <a:srgbClr val="FFFFFF"/>
              </a:highlight>
              <a:latin typeface="Montserrat"/>
              <a:ea typeface="Montserrat"/>
              <a:cs typeface="Montserrat"/>
              <a:sym typeface="Montserrat"/>
            </a:endParaRPr>
          </a:p>
          <a:p>
            <a:pPr indent="0" lvl="0" marL="914400" marR="0" rtl="0" algn="l">
              <a:lnSpc>
                <a:spcPct val="168000"/>
              </a:lnSpc>
              <a:spcBef>
                <a:spcPts val="1300"/>
              </a:spcBef>
              <a:spcAft>
                <a:spcPts val="0"/>
              </a:spcAft>
              <a:buClr>
                <a:srgbClr val="000000"/>
              </a:buClr>
              <a:buSzPts val="1000"/>
              <a:buFont typeface="Arial"/>
              <a:buNone/>
            </a:pPr>
            <a:r>
              <a:t/>
            </a:r>
            <a:endParaRPr b="1" i="0" sz="1000" u="none" cap="none" strike="noStrike">
              <a:solidFill>
                <a:srgbClr val="273755"/>
              </a:solidFill>
              <a:latin typeface="Montserrat"/>
              <a:ea typeface="Montserrat"/>
              <a:cs typeface="Montserrat"/>
              <a:sym typeface="Montserrat"/>
            </a:endParaRPr>
          </a:p>
          <a:p>
            <a:pPr indent="0" lvl="0" marL="91440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273755"/>
              </a:solidFill>
              <a:latin typeface="Montserrat"/>
              <a:ea typeface="Montserrat"/>
              <a:cs typeface="Montserrat"/>
              <a:sym typeface="Montserrat"/>
            </a:endParaRPr>
          </a:p>
          <a:p>
            <a:pPr indent="0" lvl="0" marL="91440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273755"/>
              </a:solidFill>
              <a:latin typeface="Montserrat"/>
              <a:ea typeface="Montserrat"/>
              <a:cs typeface="Montserrat"/>
              <a:sym typeface="Montserrat"/>
            </a:endParaRPr>
          </a:p>
        </p:txBody>
      </p:sp>
      <p:pic>
        <p:nvPicPr>
          <p:cNvPr id="292" name="Google Shape;292;p10"/>
          <p:cNvPicPr preferRelativeResize="0"/>
          <p:nvPr/>
        </p:nvPicPr>
        <p:blipFill rotWithShape="1">
          <a:blip r:embed="rId3">
            <a:alphaModFix/>
          </a:blip>
          <a:srcRect b="0" l="0" r="0" t="0"/>
          <a:stretch/>
        </p:blipFill>
        <p:spPr>
          <a:xfrm>
            <a:off x="379725" y="98675"/>
            <a:ext cx="1399445" cy="601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296" name="Shape 296"/>
        <p:cNvGrpSpPr/>
        <p:nvPr/>
      </p:nvGrpSpPr>
      <p:grpSpPr>
        <a:xfrm>
          <a:off x="0" y="0"/>
          <a:ext cx="0" cy="0"/>
          <a:chOff x="0" y="0"/>
          <a:chExt cx="0" cy="0"/>
        </a:xfrm>
      </p:grpSpPr>
      <p:sp>
        <p:nvSpPr>
          <p:cNvPr id="297" name="Google Shape;297;p11"/>
          <p:cNvSpPr txBox="1"/>
          <p:nvPr/>
        </p:nvSpPr>
        <p:spPr>
          <a:xfrm>
            <a:off x="14854" y="728972"/>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Clr>
                <a:srgbClr val="000000"/>
              </a:buClr>
              <a:buSzPts val="3000"/>
              <a:buFont typeface="Arial"/>
              <a:buNone/>
            </a:pPr>
            <a:r>
              <a:rPr b="1" i="0" lang="en" sz="3000" u="none" cap="none" strike="noStrike">
                <a:solidFill>
                  <a:srgbClr val="000000"/>
                </a:solidFill>
                <a:latin typeface="Montserrat"/>
                <a:ea typeface="Montserrat"/>
                <a:cs typeface="Montserrat"/>
                <a:sym typeface="Montserrat"/>
              </a:rPr>
              <a:t>WHAT MAKES TTN UNIQUE?</a:t>
            </a:r>
            <a:endParaRPr b="0" i="0" sz="3000" u="none" cap="none" strike="noStrike">
              <a:solidFill>
                <a:srgbClr val="000000"/>
              </a:solidFill>
              <a:latin typeface="Arial"/>
              <a:ea typeface="Arial"/>
              <a:cs typeface="Arial"/>
              <a:sym typeface="Arial"/>
            </a:endParaRPr>
          </a:p>
        </p:txBody>
      </p:sp>
      <p:sp>
        <p:nvSpPr>
          <p:cNvPr id="298" name="Google Shape;298;p11"/>
          <p:cNvSpPr txBox="1"/>
          <p:nvPr/>
        </p:nvSpPr>
        <p:spPr>
          <a:xfrm>
            <a:off x="6569660" y="3695939"/>
            <a:ext cx="2221500" cy="10653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Experience campus life</a:t>
            </a:r>
            <a:endParaRPr b="0" i="0" sz="700" u="none" cap="none" strike="noStrike">
              <a:solidFill>
                <a:srgbClr val="000000"/>
              </a:solidFill>
              <a:latin typeface="Arial"/>
              <a:ea typeface="Arial"/>
              <a:cs typeface="Arial"/>
              <a:sym typeface="Arial"/>
            </a:endParaRPr>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Build friendships with a diverse student body</a:t>
            </a:r>
            <a:endParaRPr b="0" i="0" sz="700" u="none" cap="none" strike="noStrike">
              <a:solidFill>
                <a:srgbClr val="000000"/>
              </a:solidFill>
              <a:latin typeface="Arial"/>
              <a:ea typeface="Arial"/>
              <a:cs typeface="Arial"/>
              <a:sym typeface="Arial"/>
            </a:endParaRPr>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Explore major US cities with local activities </a:t>
            </a:r>
            <a:endParaRPr b="0" i="0" sz="700" u="none" cap="none" strike="noStrike">
              <a:solidFill>
                <a:srgbClr val="000000"/>
              </a:solidFill>
              <a:latin typeface="Arial"/>
              <a:ea typeface="Arial"/>
              <a:cs typeface="Arial"/>
              <a:sym typeface="Arial"/>
            </a:endParaRPr>
          </a:p>
        </p:txBody>
      </p:sp>
      <p:sp>
        <p:nvSpPr>
          <p:cNvPr id="299" name="Google Shape;299;p11"/>
          <p:cNvSpPr txBox="1"/>
          <p:nvPr/>
        </p:nvSpPr>
        <p:spPr>
          <a:xfrm>
            <a:off x="233750" y="1158074"/>
            <a:ext cx="3685800" cy="3236100"/>
          </a:xfrm>
          <a:prstGeom prst="rect">
            <a:avLst/>
          </a:prstGeom>
          <a:noFill/>
          <a:ln>
            <a:noFill/>
          </a:ln>
        </p:spPr>
        <p:txBody>
          <a:bodyPr anchorCtr="0" anchor="t" bIns="0" lIns="0" spcFirstLastPara="1" rIns="0" wrap="square" tIns="0">
            <a:noAutofit/>
          </a:bodyPr>
          <a:lstStyle/>
          <a:p>
            <a:pPr indent="0" lvl="0" marL="0" marR="0" rtl="0" algn="l">
              <a:lnSpc>
                <a:spcPct val="168000"/>
              </a:lnSpc>
              <a:spcBef>
                <a:spcPts val="0"/>
              </a:spcBef>
              <a:spcAft>
                <a:spcPts val="0"/>
              </a:spcAft>
              <a:buClr>
                <a:srgbClr val="000000"/>
              </a:buClr>
              <a:buSzPts val="1200"/>
              <a:buFont typeface="Arial"/>
              <a:buNone/>
            </a:pPr>
            <a:r>
              <a:rPr b="1" i="0" lang="en" sz="1200" u="none" cap="none" strike="noStrike">
                <a:solidFill>
                  <a:srgbClr val="5FA233"/>
                </a:solidFill>
                <a:latin typeface="Montserrat"/>
                <a:ea typeface="Montserrat"/>
                <a:cs typeface="Montserrat"/>
                <a:sym typeface="Montserrat"/>
              </a:rPr>
              <a:t>Educational Experiential Cultural Learning</a:t>
            </a:r>
            <a:endParaRPr b="0" i="0" sz="1200" u="none" cap="none" strike="noStrike">
              <a:solidFill>
                <a:srgbClr val="5FA233"/>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000000"/>
              </a:buClr>
              <a:buSzPts val="1000"/>
              <a:buFont typeface="Arial"/>
              <a:buChar char="•"/>
            </a:pPr>
            <a:r>
              <a:rPr b="0" i="0" lang="en" sz="1000" u="none" cap="none" strike="noStrike">
                <a:solidFill>
                  <a:srgbClr val="000000"/>
                </a:solidFill>
                <a:latin typeface="Montserrat"/>
                <a:ea typeface="Montserrat"/>
                <a:cs typeface="Montserrat"/>
                <a:sym typeface="Montserrat"/>
              </a:rPr>
              <a:t>Learn first hand about contemporary issues, authentic culture and visit the most iconic places on earth!</a:t>
            </a:r>
            <a:endParaRPr b="0" i="0" sz="1000" u="none" cap="none" strike="noStrike">
              <a:solidFill>
                <a:srgbClr val="000000"/>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200"/>
              <a:buFont typeface="Arial"/>
              <a:buNone/>
            </a:pPr>
            <a:r>
              <a:rPr b="1" i="0" lang="en" sz="1200" u="none" cap="none" strike="noStrike">
                <a:solidFill>
                  <a:srgbClr val="5FA233"/>
                </a:solidFill>
                <a:latin typeface="Montserrat"/>
                <a:ea typeface="Montserrat"/>
                <a:cs typeface="Montserrat"/>
                <a:sym typeface="Montserrat"/>
              </a:rPr>
              <a:t>Global Citizenship Development </a:t>
            </a:r>
            <a:endParaRPr b="1" i="0" sz="1200" u="none" cap="none" strike="noStrike">
              <a:solidFill>
                <a:srgbClr val="5FA233"/>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000000"/>
              </a:buClr>
              <a:buSzPts val="1000"/>
              <a:buFont typeface="Arial"/>
              <a:buChar char="•"/>
            </a:pPr>
            <a:r>
              <a:rPr b="0" i="0" lang="en" sz="1000" u="none" cap="none" strike="noStrike">
                <a:solidFill>
                  <a:srgbClr val="000000"/>
                </a:solidFill>
                <a:latin typeface="Montserrat"/>
                <a:ea typeface="Montserrat"/>
                <a:cs typeface="Montserrat"/>
                <a:sym typeface="Montserrat"/>
              </a:rPr>
              <a:t>Proprietary curriculum woven into every program to develop concrete skills that students can use immediately.</a:t>
            </a:r>
            <a:endParaRPr b="0" i="0" sz="1000" u="none" cap="none" strike="noStrike">
              <a:solidFill>
                <a:srgbClr val="000000"/>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200"/>
              <a:buFont typeface="Arial"/>
              <a:buNone/>
            </a:pPr>
            <a:r>
              <a:rPr b="1" i="0" lang="en" sz="1200" u="none" cap="none" strike="noStrike">
                <a:solidFill>
                  <a:srgbClr val="5FA233"/>
                </a:solidFill>
                <a:latin typeface="Montserrat"/>
                <a:ea typeface="Montserrat"/>
                <a:cs typeface="Montserrat"/>
                <a:sym typeface="Montserrat"/>
              </a:rPr>
              <a:t>5-Point Safety System </a:t>
            </a:r>
            <a:endParaRPr b="1" i="0" sz="1200" u="none" cap="none" strike="noStrike">
              <a:solidFill>
                <a:srgbClr val="5FA233"/>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000000"/>
              </a:buClr>
              <a:buSzPts val="1000"/>
              <a:buFont typeface="Arial"/>
              <a:buChar char="•"/>
            </a:pPr>
            <a:r>
              <a:rPr b="0" i="0" lang="en" sz="1000" u="none" cap="none" strike="noStrike">
                <a:solidFill>
                  <a:srgbClr val="000000"/>
                </a:solidFill>
                <a:latin typeface="Montserrat"/>
                <a:ea typeface="Montserrat"/>
                <a:cs typeface="Montserrat"/>
                <a:sym typeface="Montserrat"/>
              </a:rPr>
              <a:t>Rigorous standards to ensure students' safety and health, and parents' peace of mind: Home Base accomodations, caring supervision, healthy meals &amp; pure water, expert local knowledge, safe &amp; comfortable transportation + learning public transportation</a:t>
            </a:r>
            <a:endParaRPr b="1" i="0" sz="1000" u="none" cap="none" strike="noStrike">
              <a:solidFill>
                <a:srgbClr val="000000"/>
              </a:solidFill>
              <a:latin typeface="Montserrat"/>
              <a:ea typeface="Montserrat"/>
              <a:cs typeface="Montserrat"/>
              <a:sym typeface="Montserrat"/>
            </a:endParaRPr>
          </a:p>
          <a:p>
            <a:pPr indent="0" lvl="0" marL="0" marR="0" rtl="0" algn="ctr">
              <a:lnSpc>
                <a:spcPct val="158018"/>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a:ea typeface="Montserrat"/>
              <a:cs typeface="Montserrat"/>
              <a:sym typeface="Montserrat"/>
            </a:endParaRPr>
          </a:p>
        </p:txBody>
      </p:sp>
      <p:pic>
        <p:nvPicPr>
          <p:cNvPr id="300" name="Google Shape;300;p11"/>
          <p:cNvPicPr preferRelativeResize="0"/>
          <p:nvPr/>
        </p:nvPicPr>
        <p:blipFill rotWithShape="1">
          <a:blip r:embed="rId3">
            <a:alphaModFix/>
          </a:blip>
          <a:srcRect b="0" l="0" r="0" t="0"/>
          <a:stretch/>
        </p:blipFill>
        <p:spPr>
          <a:xfrm>
            <a:off x="3710113" y="-174300"/>
            <a:ext cx="1723776" cy="1332375"/>
          </a:xfrm>
          <a:prstGeom prst="rect">
            <a:avLst/>
          </a:prstGeom>
          <a:noFill/>
          <a:ln>
            <a:noFill/>
          </a:ln>
        </p:spPr>
      </p:pic>
      <p:pic>
        <p:nvPicPr>
          <p:cNvPr id="301" name="Google Shape;301;p11"/>
          <p:cNvPicPr preferRelativeResize="0"/>
          <p:nvPr/>
        </p:nvPicPr>
        <p:blipFill rotWithShape="1">
          <a:blip r:embed="rId4">
            <a:alphaModFix/>
          </a:blip>
          <a:srcRect b="0" l="0" r="0" t="13102"/>
          <a:stretch/>
        </p:blipFill>
        <p:spPr>
          <a:xfrm>
            <a:off x="4008088" y="1226077"/>
            <a:ext cx="2529150" cy="1466748"/>
          </a:xfrm>
          <a:prstGeom prst="rect">
            <a:avLst/>
          </a:prstGeom>
          <a:noFill/>
          <a:ln>
            <a:noFill/>
          </a:ln>
        </p:spPr>
      </p:pic>
      <p:pic>
        <p:nvPicPr>
          <p:cNvPr descr="Oia, Santorini, Village, Greece, Sunset, Island, Sea" id="302" name="Google Shape;302;p11"/>
          <p:cNvPicPr preferRelativeResize="0"/>
          <p:nvPr/>
        </p:nvPicPr>
        <p:blipFill rotWithShape="1">
          <a:blip r:embed="rId5">
            <a:alphaModFix/>
          </a:blip>
          <a:srcRect b="0" l="0" r="0" t="0"/>
          <a:stretch/>
        </p:blipFill>
        <p:spPr>
          <a:xfrm>
            <a:off x="4008100" y="3540900"/>
            <a:ext cx="2529150" cy="1533375"/>
          </a:xfrm>
          <a:prstGeom prst="rect">
            <a:avLst/>
          </a:prstGeom>
          <a:noFill/>
          <a:ln>
            <a:noFill/>
          </a:ln>
        </p:spPr>
      </p:pic>
      <p:pic>
        <p:nvPicPr>
          <p:cNvPr id="303" name="Google Shape;303;p11"/>
          <p:cNvPicPr preferRelativeResize="0"/>
          <p:nvPr/>
        </p:nvPicPr>
        <p:blipFill rotWithShape="1">
          <a:blip r:embed="rId6">
            <a:alphaModFix/>
          </a:blip>
          <a:srcRect b="1052" l="0" r="0" t="8864"/>
          <a:stretch/>
        </p:blipFill>
        <p:spPr>
          <a:xfrm>
            <a:off x="6625800" y="1226075"/>
            <a:ext cx="2446099" cy="1466750"/>
          </a:xfrm>
          <a:prstGeom prst="rect">
            <a:avLst/>
          </a:prstGeom>
          <a:noFill/>
          <a:ln>
            <a:noFill/>
          </a:ln>
        </p:spPr>
      </p:pic>
      <p:pic>
        <p:nvPicPr>
          <p:cNvPr descr="The Banks, Cambridge, Canal, River, Pole Boat, Outdoors" id="304" name="Google Shape;304;p11"/>
          <p:cNvPicPr preferRelativeResize="0"/>
          <p:nvPr/>
        </p:nvPicPr>
        <p:blipFill rotWithShape="1">
          <a:blip r:embed="rId7">
            <a:alphaModFix/>
          </a:blip>
          <a:srcRect b="0" l="0" r="0" t="0"/>
          <a:stretch/>
        </p:blipFill>
        <p:spPr>
          <a:xfrm>
            <a:off x="6597725" y="3540900"/>
            <a:ext cx="2502250" cy="1533375"/>
          </a:xfrm>
          <a:prstGeom prst="rect">
            <a:avLst/>
          </a:prstGeom>
          <a:noFill/>
          <a:ln>
            <a:noFill/>
          </a:ln>
        </p:spPr>
      </p:pic>
      <p:pic>
        <p:nvPicPr>
          <p:cNvPr id="305" name="Google Shape;305;p11"/>
          <p:cNvPicPr preferRelativeResize="0"/>
          <p:nvPr/>
        </p:nvPicPr>
        <p:blipFill rotWithShape="1">
          <a:blip r:embed="rId8">
            <a:alphaModFix/>
          </a:blip>
          <a:srcRect b="9715" l="0" r="0" t="9716"/>
          <a:stretch/>
        </p:blipFill>
        <p:spPr>
          <a:xfrm>
            <a:off x="4339700" y="2617600"/>
            <a:ext cx="1837875" cy="1065300"/>
          </a:xfrm>
          <a:prstGeom prst="rect">
            <a:avLst/>
          </a:prstGeom>
          <a:noFill/>
          <a:ln>
            <a:noFill/>
          </a:ln>
        </p:spPr>
      </p:pic>
      <p:pic>
        <p:nvPicPr>
          <p:cNvPr descr="Paris, Eiffel Tower, France, French, La Defense, City" id="306" name="Google Shape;306;p11"/>
          <p:cNvPicPr preferRelativeResize="0"/>
          <p:nvPr/>
        </p:nvPicPr>
        <p:blipFill rotWithShape="1">
          <a:blip r:embed="rId9">
            <a:alphaModFix/>
          </a:blip>
          <a:srcRect b="0" l="0" r="0" t="0"/>
          <a:stretch/>
        </p:blipFill>
        <p:spPr>
          <a:xfrm>
            <a:off x="6857700" y="2617600"/>
            <a:ext cx="1977525" cy="1065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310" name="Shape 310"/>
        <p:cNvGrpSpPr/>
        <p:nvPr/>
      </p:nvGrpSpPr>
      <p:grpSpPr>
        <a:xfrm>
          <a:off x="0" y="0"/>
          <a:ext cx="0" cy="0"/>
          <a:chOff x="0" y="0"/>
          <a:chExt cx="0" cy="0"/>
        </a:xfrm>
      </p:grpSpPr>
      <p:sp>
        <p:nvSpPr>
          <p:cNvPr id="311" name="Google Shape;311;p12"/>
          <p:cNvSpPr txBox="1"/>
          <p:nvPr/>
        </p:nvSpPr>
        <p:spPr>
          <a:xfrm>
            <a:off x="14854" y="619447"/>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Clr>
                <a:srgbClr val="000000"/>
              </a:buClr>
              <a:buSzPts val="3000"/>
              <a:buFont typeface="Arial"/>
              <a:buNone/>
            </a:pPr>
            <a:r>
              <a:rPr b="1" i="0" lang="en" sz="3000" u="none" cap="none" strike="noStrike">
                <a:solidFill>
                  <a:srgbClr val="000000"/>
                </a:solidFill>
                <a:latin typeface="Montserrat"/>
                <a:ea typeface="Montserrat"/>
                <a:cs typeface="Montserrat"/>
                <a:sym typeface="Montserrat"/>
              </a:rPr>
              <a:t>WHAT MAKES BEYOND SPORTS UNIQUE?</a:t>
            </a:r>
            <a:endParaRPr b="0" i="0" sz="3000" u="none" cap="none" strike="noStrike">
              <a:solidFill>
                <a:srgbClr val="000000"/>
              </a:solidFill>
              <a:latin typeface="Arial"/>
              <a:ea typeface="Arial"/>
              <a:cs typeface="Arial"/>
              <a:sym typeface="Arial"/>
            </a:endParaRPr>
          </a:p>
        </p:txBody>
      </p:sp>
      <p:sp>
        <p:nvSpPr>
          <p:cNvPr id="312" name="Google Shape;312;p12"/>
          <p:cNvSpPr txBox="1"/>
          <p:nvPr/>
        </p:nvSpPr>
        <p:spPr>
          <a:xfrm>
            <a:off x="6569660" y="3695939"/>
            <a:ext cx="2221500" cy="10653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Experience campus life</a:t>
            </a:r>
            <a:endParaRPr b="0" i="0" sz="700" u="none" cap="none" strike="noStrike">
              <a:solidFill>
                <a:srgbClr val="000000"/>
              </a:solidFill>
              <a:latin typeface="Arial"/>
              <a:ea typeface="Arial"/>
              <a:cs typeface="Arial"/>
              <a:sym typeface="Arial"/>
            </a:endParaRPr>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Build friendships with a diverse student body</a:t>
            </a:r>
            <a:endParaRPr b="0" i="0" sz="700" u="none" cap="none" strike="noStrike">
              <a:solidFill>
                <a:srgbClr val="000000"/>
              </a:solidFill>
              <a:latin typeface="Arial"/>
              <a:ea typeface="Arial"/>
              <a:cs typeface="Arial"/>
              <a:sym typeface="Arial"/>
            </a:endParaRPr>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Explore major US cities with local activities </a:t>
            </a:r>
            <a:endParaRPr b="0" i="0" sz="700" u="none" cap="none" strike="noStrike">
              <a:solidFill>
                <a:srgbClr val="000000"/>
              </a:solidFill>
              <a:latin typeface="Arial"/>
              <a:ea typeface="Arial"/>
              <a:cs typeface="Arial"/>
              <a:sym typeface="Arial"/>
            </a:endParaRPr>
          </a:p>
        </p:txBody>
      </p:sp>
      <p:sp>
        <p:nvSpPr>
          <p:cNvPr id="313" name="Google Shape;313;p12"/>
          <p:cNvSpPr txBox="1"/>
          <p:nvPr/>
        </p:nvSpPr>
        <p:spPr>
          <a:xfrm>
            <a:off x="140325" y="1158076"/>
            <a:ext cx="3779100" cy="38028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200"/>
              <a:buFont typeface="Arial"/>
              <a:buNone/>
            </a:pPr>
            <a:r>
              <a:rPr b="1" i="0" lang="en" sz="1200" u="none" cap="none" strike="noStrike">
                <a:solidFill>
                  <a:srgbClr val="5FA233"/>
                </a:solidFill>
                <a:latin typeface="Montserrat"/>
                <a:ea typeface="Montserrat"/>
                <a:cs typeface="Montserrat"/>
                <a:sym typeface="Montserrat"/>
              </a:rPr>
              <a:t>Global Sports Network</a:t>
            </a:r>
            <a:endParaRPr b="0" i="0" sz="1200" u="none" cap="none" strike="noStrike">
              <a:solidFill>
                <a:srgbClr val="5FA233"/>
              </a:solidFill>
              <a:latin typeface="Montserrat"/>
              <a:ea typeface="Montserrat"/>
              <a:cs typeface="Montserrat"/>
              <a:sym typeface="Montserrat"/>
            </a:endParaRPr>
          </a:p>
          <a:p>
            <a:pPr indent="-88900" lvl="1" marL="177800" marR="0" rtl="0" algn="l">
              <a:lnSpc>
                <a:spcPct val="150000"/>
              </a:lnSpc>
              <a:spcBef>
                <a:spcPts val="0"/>
              </a:spcBef>
              <a:spcAft>
                <a:spcPts val="0"/>
              </a:spcAft>
              <a:buClr>
                <a:srgbClr val="000000"/>
              </a:buClr>
              <a:buSzPts val="1000"/>
              <a:buFont typeface="Arial"/>
              <a:buChar char="•"/>
            </a:pPr>
            <a:r>
              <a:rPr b="0" i="0" lang="en" sz="1000" u="none" cap="none" strike="noStrike">
                <a:solidFill>
                  <a:srgbClr val="000000"/>
                </a:solidFill>
                <a:latin typeface="Montserrat"/>
                <a:ea typeface="Montserrat"/>
                <a:cs typeface="Montserrat"/>
                <a:sym typeface="Montserrat"/>
              </a:rPr>
              <a:t>A worldwide network comprised of former athletes and coaches across all levels (i.e. club, high school, collegiate, and professional.)</a:t>
            </a:r>
            <a:endParaRPr b="0" i="0" sz="10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200"/>
              <a:buFont typeface="Arial"/>
              <a:buNone/>
            </a:pPr>
            <a:r>
              <a:rPr b="1" i="0" lang="en" sz="1200" u="none" cap="none" strike="noStrike">
                <a:solidFill>
                  <a:srgbClr val="5FA233"/>
                </a:solidFill>
                <a:latin typeface="Montserrat"/>
                <a:ea typeface="Montserrat"/>
                <a:cs typeface="Montserrat"/>
                <a:sym typeface="Montserrat"/>
              </a:rPr>
              <a:t>Student Empowerment</a:t>
            </a:r>
            <a:endParaRPr b="1" i="0" sz="1200" u="none" cap="none" strike="noStrike">
              <a:solidFill>
                <a:srgbClr val="5FA233"/>
              </a:solidFill>
              <a:latin typeface="Montserrat"/>
              <a:ea typeface="Montserrat"/>
              <a:cs typeface="Montserrat"/>
              <a:sym typeface="Montserrat"/>
            </a:endParaRPr>
          </a:p>
          <a:p>
            <a:pPr indent="-88900" lvl="1" marL="177800" marR="0" rtl="0" algn="l">
              <a:lnSpc>
                <a:spcPct val="150000"/>
              </a:lnSpc>
              <a:spcBef>
                <a:spcPts val="0"/>
              </a:spcBef>
              <a:spcAft>
                <a:spcPts val="0"/>
              </a:spcAft>
              <a:buClr>
                <a:srgbClr val="000000"/>
              </a:buClr>
              <a:buSzPts val="1000"/>
              <a:buFont typeface="Arial"/>
              <a:buChar char="•"/>
            </a:pPr>
            <a:r>
              <a:rPr b="0" i="0" lang="en" sz="1000" u="none" cap="none" strike="noStrike">
                <a:solidFill>
                  <a:srgbClr val="000000"/>
                </a:solidFill>
                <a:latin typeface="Montserrat"/>
                <a:ea typeface="Montserrat"/>
                <a:cs typeface="Montserrat"/>
                <a:sym typeface="Montserrat"/>
              </a:rPr>
              <a:t>Intentional mentor-to-student relationship development with a goal to  strengthen confidence and independence.</a:t>
            </a:r>
            <a:endParaRPr b="0" i="0" sz="10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200"/>
              <a:buFont typeface="Arial"/>
              <a:buNone/>
            </a:pPr>
            <a:r>
              <a:rPr b="1" i="0" lang="en" sz="1200" u="none" cap="none" strike="noStrike">
                <a:solidFill>
                  <a:srgbClr val="5FA233"/>
                </a:solidFill>
                <a:latin typeface="Montserrat"/>
                <a:ea typeface="Montserrat"/>
                <a:cs typeface="Montserrat"/>
                <a:sym typeface="Montserrat"/>
              </a:rPr>
              <a:t>Mutually-Beneficial Service-Learning</a:t>
            </a:r>
            <a:endParaRPr b="1" i="0" sz="1200" u="none" cap="none" strike="noStrike">
              <a:solidFill>
                <a:srgbClr val="5FA233"/>
              </a:solidFill>
              <a:latin typeface="Montserrat"/>
              <a:ea typeface="Montserrat"/>
              <a:cs typeface="Montserrat"/>
              <a:sym typeface="Montserrat"/>
            </a:endParaRPr>
          </a:p>
          <a:p>
            <a:pPr indent="-88900" lvl="1" marL="177800" marR="0" rtl="0" algn="l">
              <a:lnSpc>
                <a:spcPct val="150000"/>
              </a:lnSpc>
              <a:spcBef>
                <a:spcPts val="0"/>
              </a:spcBef>
              <a:spcAft>
                <a:spcPts val="0"/>
              </a:spcAft>
              <a:buClr>
                <a:srgbClr val="000000"/>
              </a:buClr>
              <a:buSzPts val="1000"/>
              <a:buFont typeface="Arial"/>
              <a:buChar char="•"/>
            </a:pPr>
            <a:r>
              <a:rPr b="0" i="0" lang="en" sz="1000" u="none" cap="none" strike="noStrike">
                <a:solidFill>
                  <a:srgbClr val="000000"/>
                </a:solidFill>
                <a:latin typeface="Montserrat"/>
                <a:ea typeface="Montserrat"/>
                <a:cs typeface="Montserrat"/>
                <a:sym typeface="Montserrat"/>
              </a:rPr>
              <a:t>Sports clinics for international youth designed to harness the transformative and connective powers of sport. Students engage in post-service reflection to capture key learnings through service.</a:t>
            </a:r>
            <a:endParaRPr b="1" i="0" sz="1000" u="none" cap="none" strike="noStrike">
              <a:solidFill>
                <a:srgbClr val="000000"/>
              </a:solidFill>
              <a:latin typeface="Montserrat"/>
              <a:ea typeface="Montserrat"/>
              <a:cs typeface="Montserrat"/>
              <a:sym typeface="Montserrat"/>
            </a:endParaRPr>
          </a:p>
          <a:p>
            <a:pPr indent="0" lvl="0" marL="0" marR="0" rtl="0" algn="ctr">
              <a:lnSpc>
                <a:spcPct val="158018"/>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a:ea typeface="Montserrat"/>
              <a:cs typeface="Montserrat"/>
              <a:sym typeface="Montserrat"/>
            </a:endParaRPr>
          </a:p>
        </p:txBody>
      </p:sp>
      <p:sp>
        <p:nvSpPr>
          <p:cNvPr id="314" name="Google Shape;314;p12"/>
          <p:cNvSpPr/>
          <p:nvPr/>
        </p:nvSpPr>
        <p:spPr>
          <a:xfrm>
            <a:off x="6600000" y="1158075"/>
            <a:ext cx="2544000" cy="3985426"/>
          </a:xfrm>
          <a:prstGeom prst="rect">
            <a:avLst/>
          </a:prstGeom>
          <a:solidFill>
            <a:srgbClr val="FFFFFF"/>
          </a:solidFill>
          <a:ln>
            <a:noFill/>
          </a:ln>
        </p:spPr>
      </p:sp>
      <p:pic>
        <p:nvPicPr>
          <p:cNvPr id="315" name="Google Shape;315;p12"/>
          <p:cNvPicPr preferRelativeResize="0"/>
          <p:nvPr/>
        </p:nvPicPr>
        <p:blipFill rotWithShape="1">
          <a:blip r:embed="rId3">
            <a:alphaModFix/>
          </a:blip>
          <a:srcRect b="7884" l="0" r="0" t="7883"/>
          <a:stretch/>
        </p:blipFill>
        <p:spPr>
          <a:xfrm>
            <a:off x="4040500" y="1158075"/>
            <a:ext cx="2529152" cy="1592429"/>
          </a:xfrm>
          <a:prstGeom prst="rect">
            <a:avLst/>
          </a:prstGeom>
          <a:noFill/>
          <a:ln>
            <a:noFill/>
          </a:ln>
        </p:spPr>
      </p:pic>
      <p:pic>
        <p:nvPicPr>
          <p:cNvPr id="316" name="Google Shape;316;p12"/>
          <p:cNvPicPr preferRelativeResize="0"/>
          <p:nvPr/>
        </p:nvPicPr>
        <p:blipFill rotWithShape="1">
          <a:blip r:embed="rId4">
            <a:alphaModFix/>
          </a:blip>
          <a:srcRect b="19012" l="0" r="0" t="19018"/>
          <a:stretch/>
        </p:blipFill>
        <p:spPr>
          <a:xfrm>
            <a:off x="4040500" y="2792025"/>
            <a:ext cx="2529150" cy="2351473"/>
          </a:xfrm>
          <a:prstGeom prst="rect">
            <a:avLst/>
          </a:prstGeom>
          <a:noFill/>
          <a:ln>
            <a:noFill/>
          </a:ln>
        </p:spPr>
      </p:pic>
      <p:pic>
        <p:nvPicPr>
          <p:cNvPr id="317" name="Google Shape;317;p12"/>
          <p:cNvPicPr preferRelativeResize="0"/>
          <p:nvPr/>
        </p:nvPicPr>
        <p:blipFill rotWithShape="1">
          <a:blip r:embed="rId5">
            <a:alphaModFix/>
          </a:blip>
          <a:srcRect b="10500" l="0" r="0" t="-10500"/>
          <a:stretch/>
        </p:blipFill>
        <p:spPr>
          <a:xfrm>
            <a:off x="4029263" y="111400"/>
            <a:ext cx="1085476" cy="542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A233"/>
        </a:solidFill>
      </p:bgPr>
    </p:bg>
    <p:spTree>
      <p:nvGrpSpPr>
        <p:cNvPr id="321" name="Shape 321"/>
        <p:cNvGrpSpPr/>
        <p:nvPr/>
      </p:nvGrpSpPr>
      <p:grpSpPr>
        <a:xfrm>
          <a:off x="0" y="0"/>
          <a:ext cx="0" cy="0"/>
          <a:chOff x="0" y="0"/>
          <a:chExt cx="0" cy="0"/>
        </a:xfrm>
      </p:grpSpPr>
      <p:sp>
        <p:nvSpPr>
          <p:cNvPr id="322" name="Google Shape;322;p13"/>
          <p:cNvSpPr/>
          <p:nvPr/>
        </p:nvSpPr>
        <p:spPr>
          <a:xfrm>
            <a:off x="0" y="1348400"/>
            <a:ext cx="9144000" cy="3795000"/>
          </a:xfrm>
          <a:prstGeom prst="rect">
            <a:avLst/>
          </a:prstGeom>
          <a:solidFill>
            <a:srgbClr val="F9FC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13"/>
          <p:cNvSpPr txBox="1"/>
          <p:nvPr/>
        </p:nvSpPr>
        <p:spPr>
          <a:xfrm>
            <a:off x="458940" y="420604"/>
            <a:ext cx="8121346" cy="497053"/>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Clr>
                <a:srgbClr val="000000"/>
              </a:buClr>
              <a:buSzPts val="3200"/>
              <a:buFont typeface="Arial"/>
              <a:buNone/>
            </a:pPr>
            <a:r>
              <a:rPr b="1" i="0" lang="en" sz="3200" u="none" cap="none" strike="noStrike">
                <a:solidFill>
                  <a:srgbClr val="F9FCFF"/>
                </a:solidFill>
                <a:latin typeface="Montserrat"/>
                <a:ea typeface="Montserrat"/>
                <a:cs typeface="Montserrat"/>
                <a:sym typeface="Montserrat"/>
              </a:rPr>
              <a:t>WHY PARTNER WITH US?</a:t>
            </a:r>
            <a:endParaRPr b="0" i="0" sz="700" u="none" cap="none" strike="noStrike">
              <a:solidFill>
                <a:srgbClr val="000000"/>
              </a:solidFill>
              <a:latin typeface="Arial"/>
              <a:ea typeface="Arial"/>
              <a:cs typeface="Arial"/>
              <a:sym typeface="Arial"/>
            </a:endParaRPr>
          </a:p>
        </p:txBody>
      </p:sp>
      <p:sp>
        <p:nvSpPr>
          <p:cNvPr id="324" name="Google Shape;324;p13"/>
          <p:cNvSpPr txBox="1"/>
          <p:nvPr/>
        </p:nvSpPr>
        <p:spPr>
          <a:xfrm>
            <a:off x="182550" y="1429725"/>
            <a:ext cx="8775000" cy="3612000"/>
          </a:xfrm>
          <a:prstGeom prst="rect">
            <a:avLst/>
          </a:prstGeom>
          <a:noFill/>
          <a:ln>
            <a:noFill/>
          </a:ln>
        </p:spPr>
        <p:txBody>
          <a:bodyPr anchorCtr="0" anchor="t" bIns="0" lIns="0" spcFirstLastPara="1" rIns="0" wrap="square" tIns="0">
            <a:noAutofit/>
          </a:bodyPr>
          <a:lstStyle/>
          <a:p>
            <a:pPr indent="-342900" lvl="0" marL="457200" marR="0" rtl="0" algn="l">
              <a:lnSpc>
                <a:spcPct val="100000"/>
              </a:lnSpc>
              <a:spcBef>
                <a:spcPts val="0"/>
              </a:spcBef>
              <a:spcAft>
                <a:spcPts val="0"/>
              </a:spcAft>
              <a:buClr>
                <a:srgbClr val="545454"/>
              </a:buClr>
              <a:buSzPts val="1800"/>
              <a:buFont typeface="Montserrat"/>
              <a:buChar char="●"/>
            </a:pPr>
            <a:r>
              <a:rPr b="1" i="0" lang="en" sz="1800" u="none" cap="none" strike="noStrike">
                <a:solidFill>
                  <a:srgbClr val="545454"/>
                </a:solidFill>
                <a:latin typeface="Montserrat"/>
                <a:ea typeface="Montserrat"/>
                <a:cs typeface="Montserrat"/>
                <a:sym typeface="Montserrat"/>
              </a:rPr>
              <a:t>Majority American students</a:t>
            </a:r>
            <a:r>
              <a:rPr b="0" i="0" lang="en" sz="1800" u="none" cap="none" strike="noStrike">
                <a:solidFill>
                  <a:srgbClr val="545454"/>
                </a:solidFill>
                <a:latin typeface="Montserrat"/>
                <a:ea typeface="Montserrat"/>
                <a:cs typeface="Montserrat"/>
                <a:sym typeface="Montserrat"/>
              </a:rPr>
              <a:t>: Provide a real American immersion</a:t>
            </a:r>
            <a:endParaRPr b="0" i="0" sz="1800" u="none" cap="none" strike="noStrike">
              <a:solidFill>
                <a:srgbClr val="54545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45454"/>
              </a:solidFill>
              <a:latin typeface="Montserrat"/>
              <a:ea typeface="Montserrat"/>
              <a:cs typeface="Montserrat"/>
              <a:sym typeface="Montserrat"/>
            </a:endParaRPr>
          </a:p>
          <a:p>
            <a:pPr indent="-342900" lvl="0" marL="457200" marR="0" rtl="0" algn="l">
              <a:lnSpc>
                <a:spcPct val="100000"/>
              </a:lnSpc>
              <a:spcBef>
                <a:spcPts val="0"/>
              </a:spcBef>
              <a:spcAft>
                <a:spcPts val="0"/>
              </a:spcAft>
              <a:buClr>
                <a:srgbClr val="545454"/>
              </a:buClr>
              <a:buSzPts val="1800"/>
              <a:buFont typeface="Montserrat"/>
              <a:buChar char="●"/>
            </a:pPr>
            <a:r>
              <a:rPr b="1" i="0" lang="en" sz="1800" u="none" cap="none" strike="noStrike">
                <a:solidFill>
                  <a:srgbClr val="545454"/>
                </a:solidFill>
                <a:latin typeface="Montserrat"/>
                <a:ea typeface="Montserrat"/>
                <a:cs typeface="Montserrat"/>
                <a:sym typeface="Montserrat"/>
              </a:rPr>
              <a:t>Diverse student body: </a:t>
            </a:r>
            <a:r>
              <a:rPr b="0" i="0" lang="en" sz="1800" u="none" cap="none" strike="noStrike">
                <a:solidFill>
                  <a:srgbClr val="545454"/>
                </a:solidFill>
                <a:latin typeface="Montserrat"/>
                <a:ea typeface="Montserrat"/>
                <a:cs typeface="Montserrat"/>
                <a:sym typeface="Montserrat"/>
              </a:rPr>
              <a:t>No country disproportionately represented</a:t>
            </a:r>
            <a:endParaRPr b="0" i="0" sz="1800" u="none" cap="none" strike="noStrike">
              <a:solidFill>
                <a:srgbClr val="54545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45454"/>
              </a:solidFill>
              <a:latin typeface="Montserrat"/>
              <a:ea typeface="Montserrat"/>
              <a:cs typeface="Montserrat"/>
              <a:sym typeface="Montserrat"/>
            </a:endParaRPr>
          </a:p>
          <a:p>
            <a:pPr indent="-342900" lvl="0" marL="457200" marR="0" rtl="0" algn="l">
              <a:lnSpc>
                <a:spcPct val="100000"/>
              </a:lnSpc>
              <a:spcBef>
                <a:spcPts val="0"/>
              </a:spcBef>
              <a:spcAft>
                <a:spcPts val="0"/>
              </a:spcAft>
              <a:buClr>
                <a:srgbClr val="545454"/>
              </a:buClr>
              <a:buSzPts val="1800"/>
              <a:buFont typeface="Montserrat"/>
              <a:buChar char="●"/>
            </a:pPr>
            <a:r>
              <a:rPr b="1" i="0" lang="en" sz="1800" u="none" cap="none" strike="noStrike">
                <a:solidFill>
                  <a:srgbClr val="545454"/>
                </a:solidFill>
                <a:latin typeface="Montserrat"/>
                <a:ea typeface="Montserrat"/>
                <a:cs typeface="Montserrat"/>
                <a:sym typeface="Montserrat"/>
              </a:rPr>
              <a:t>Agent support</a:t>
            </a:r>
            <a:r>
              <a:rPr b="0" i="0" lang="en" sz="1800" u="none" cap="none" strike="noStrike">
                <a:solidFill>
                  <a:srgbClr val="545454"/>
                </a:solidFill>
                <a:latin typeface="Montserrat"/>
                <a:ea typeface="Montserrat"/>
                <a:cs typeface="Montserrat"/>
                <a:sym typeface="Montserrat"/>
              </a:rPr>
              <a:t>: Free chaperones for groups </a:t>
            </a:r>
            <a:endParaRPr sz="1800">
              <a:solidFill>
                <a:srgbClr val="545454"/>
              </a:solidFill>
              <a:latin typeface="Montserrat"/>
              <a:ea typeface="Montserrat"/>
              <a:cs typeface="Montserrat"/>
              <a:sym typeface="Montserrat"/>
            </a:endParaRPr>
          </a:p>
          <a:p>
            <a:pPr indent="0" lvl="0" marL="457200" marR="0" rtl="0" algn="l">
              <a:lnSpc>
                <a:spcPct val="100000"/>
              </a:lnSpc>
              <a:spcBef>
                <a:spcPts val="0"/>
              </a:spcBef>
              <a:spcAft>
                <a:spcPts val="0"/>
              </a:spcAft>
              <a:buNone/>
            </a:pPr>
            <a:r>
              <a:t/>
            </a:r>
            <a:endParaRPr sz="1800">
              <a:solidFill>
                <a:srgbClr val="545454"/>
              </a:solidFill>
              <a:latin typeface="Montserrat"/>
              <a:ea typeface="Montserrat"/>
              <a:cs typeface="Montserrat"/>
              <a:sym typeface="Montserrat"/>
            </a:endParaRPr>
          </a:p>
          <a:p>
            <a:pPr indent="-342900" lvl="0" marL="457200" marR="0" rtl="0" algn="l">
              <a:lnSpc>
                <a:spcPct val="100000"/>
              </a:lnSpc>
              <a:spcBef>
                <a:spcPts val="0"/>
              </a:spcBef>
              <a:spcAft>
                <a:spcPts val="0"/>
              </a:spcAft>
              <a:buClr>
                <a:srgbClr val="545454"/>
              </a:buClr>
              <a:buSzPts val="1800"/>
              <a:buFont typeface="Montserrat"/>
              <a:buChar char="●"/>
            </a:pPr>
            <a:r>
              <a:rPr b="1" i="0" lang="en" sz="1800" u="none" cap="none" strike="noStrike">
                <a:solidFill>
                  <a:srgbClr val="545454"/>
                </a:solidFill>
                <a:latin typeface="Montserrat"/>
                <a:ea typeface="Montserrat"/>
                <a:cs typeface="Montserrat"/>
                <a:sym typeface="Montserrat"/>
              </a:rPr>
              <a:t>Generous commissions</a:t>
            </a:r>
            <a:r>
              <a:rPr b="0" i="0" lang="en" sz="1800" u="none" cap="none" strike="noStrike">
                <a:solidFill>
                  <a:srgbClr val="545454"/>
                </a:solidFill>
                <a:latin typeface="Montserrat"/>
                <a:ea typeface="Montserrat"/>
                <a:cs typeface="Montserrat"/>
                <a:sym typeface="Montserrat"/>
              </a:rPr>
              <a:t>: </a:t>
            </a:r>
            <a:r>
              <a:rPr lang="en" sz="1800">
                <a:solidFill>
                  <a:srgbClr val="545454"/>
                </a:solidFill>
                <a:latin typeface="Montserrat"/>
                <a:ea typeface="Montserrat"/>
                <a:cs typeface="Montserrat"/>
                <a:sym typeface="Montserrat"/>
              </a:rPr>
              <a:t>15-20%</a:t>
            </a:r>
            <a:r>
              <a:rPr b="0" i="0" lang="en" sz="1800" u="none" cap="none" strike="noStrike">
                <a:solidFill>
                  <a:srgbClr val="545454"/>
                </a:solidFill>
                <a:latin typeface="Montserrat"/>
                <a:ea typeface="Montserrat"/>
                <a:cs typeface="Montserrat"/>
                <a:sym typeface="Montserrat"/>
              </a:rPr>
              <a:t> </a:t>
            </a:r>
            <a:endParaRPr b="0" i="0" sz="1800" u="none" cap="none" strike="noStrike">
              <a:solidFill>
                <a:srgbClr val="54545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45454"/>
              </a:solidFill>
              <a:latin typeface="Montserrat"/>
              <a:ea typeface="Montserrat"/>
              <a:cs typeface="Montserrat"/>
              <a:sym typeface="Montserrat"/>
            </a:endParaRPr>
          </a:p>
          <a:p>
            <a:pPr indent="-342900" lvl="0" marL="457200" marR="0" rtl="0" algn="l">
              <a:lnSpc>
                <a:spcPct val="100000"/>
              </a:lnSpc>
              <a:spcBef>
                <a:spcPts val="0"/>
              </a:spcBef>
              <a:spcAft>
                <a:spcPts val="0"/>
              </a:spcAft>
              <a:buClr>
                <a:srgbClr val="545454"/>
              </a:buClr>
              <a:buSzPts val="1800"/>
              <a:buFont typeface="Montserrat"/>
              <a:buChar char="●"/>
            </a:pPr>
            <a:r>
              <a:rPr b="1" i="0" lang="en" sz="1800" u="none" cap="none" strike="noStrike">
                <a:solidFill>
                  <a:srgbClr val="545454"/>
                </a:solidFill>
                <a:latin typeface="Montserrat"/>
                <a:ea typeface="Montserrat"/>
                <a:cs typeface="Montserrat"/>
                <a:sym typeface="Montserrat"/>
              </a:rPr>
              <a:t>Back-to-back programs: </a:t>
            </a:r>
            <a:r>
              <a:rPr b="0" i="0" lang="en" sz="1800" u="none" cap="none" strike="noStrike">
                <a:solidFill>
                  <a:srgbClr val="545454"/>
                </a:solidFill>
                <a:latin typeface="Montserrat"/>
                <a:ea typeface="Montserrat"/>
                <a:cs typeface="Montserrat"/>
                <a:sym typeface="Montserrat"/>
              </a:rPr>
              <a:t>Summer Springboard students can stay for 2 sessions with a 5% discount on each program. </a:t>
            </a:r>
            <a:r>
              <a:rPr lang="en" sz="1800">
                <a:solidFill>
                  <a:srgbClr val="545454"/>
                </a:solidFill>
                <a:latin typeface="Montserrat"/>
                <a:ea typeface="Montserrat"/>
                <a:cs typeface="Montserrat"/>
                <a:sym typeface="Montserrat"/>
              </a:rPr>
              <a:t>Optional weekend </a:t>
            </a:r>
            <a:r>
              <a:rPr b="0" i="0" lang="en" sz="1800" u="none" cap="none" strike="noStrike">
                <a:solidFill>
                  <a:srgbClr val="545454"/>
                </a:solidFill>
                <a:latin typeface="Montserrat"/>
                <a:ea typeface="Montserrat"/>
                <a:cs typeface="Montserrat"/>
                <a:sym typeface="Montserrat"/>
              </a:rPr>
              <a:t>programming in between. Also possible to combine between SSB, GLA, and TTN programs.</a:t>
            </a:r>
            <a:endParaRPr b="0" i="0" sz="1800" u="none" cap="none" strike="noStrike">
              <a:solidFill>
                <a:srgbClr val="545454"/>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545454"/>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A233"/>
        </a:solidFill>
      </p:bgPr>
    </p:bg>
    <p:spTree>
      <p:nvGrpSpPr>
        <p:cNvPr id="328" name="Shape 328"/>
        <p:cNvGrpSpPr/>
        <p:nvPr/>
      </p:nvGrpSpPr>
      <p:grpSpPr>
        <a:xfrm>
          <a:off x="0" y="0"/>
          <a:ext cx="0" cy="0"/>
          <a:chOff x="0" y="0"/>
          <a:chExt cx="0" cy="0"/>
        </a:xfrm>
      </p:grpSpPr>
      <p:sp>
        <p:nvSpPr>
          <p:cNvPr id="329" name="Google Shape;329;p14"/>
          <p:cNvSpPr/>
          <p:nvPr/>
        </p:nvSpPr>
        <p:spPr>
          <a:xfrm>
            <a:off x="0" y="1348500"/>
            <a:ext cx="9144000" cy="3795000"/>
          </a:xfrm>
          <a:prstGeom prst="rect">
            <a:avLst/>
          </a:prstGeom>
          <a:solidFill>
            <a:srgbClr val="F9FC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4"/>
          <p:cNvSpPr txBox="1"/>
          <p:nvPr/>
        </p:nvSpPr>
        <p:spPr>
          <a:xfrm>
            <a:off x="458940" y="420604"/>
            <a:ext cx="8121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Clr>
                <a:srgbClr val="000000"/>
              </a:buClr>
              <a:buSzPts val="3200"/>
              <a:buFont typeface="Arial"/>
              <a:buNone/>
            </a:pPr>
            <a:r>
              <a:rPr b="1" i="0" lang="en" sz="3200" u="none" cap="none" strike="noStrike">
                <a:solidFill>
                  <a:srgbClr val="F9FCFF"/>
                </a:solidFill>
                <a:latin typeface="Montserrat"/>
                <a:ea typeface="Montserrat"/>
                <a:cs typeface="Montserrat"/>
                <a:sym typeface="Montserrat"/>
              </a:rPr>
              <a:t>FROM OUR STUDENTS &amp; PARENTS</a:t>
            </a:r>
            <a:endParaRPr b="0" i="0" sz="700" u="none" cap="none" strike="noStrike">
              <a:solidFill>
                <a:srgbClr val="000000"/>
              </a:solidFill>
              <a:latin typeface="Arial"/>
              <a:ea typeface="Arial"/>
              <a:cs typeface="Arial"/>
              <a:sym typeface="Arial"/>
            </a:endParaRPr>
          </a:p>
        </p:txBody>
      </p:sp>
      <p:grpSp>
        <p:nvGrpSpPr>
          <p:cNvPr id="331" name="Google Shape;331;p14"/>
          <p:cNvGrpSpPr/>
          <p:nvPr/>
        </p:nvGrpSpPr>
        <p:grpSpPr>
          <a:xfrm>
            <a:off x="3207225" y="1554420"/>
            <a:ext cx="2645420" cy="2845493"/>
            <a:chOff x="-194753" y="-1094367"/>
            <a:chExt cx="7054453" cy="7587982"/>
          </a:xfrm>
        </p:grpSpPr>
        <p:sp>
          <p:nvSpPr>
            <p:cNvPr id="332" name="Google Shape;332;p14"/>
            <p:cNvSpPr txBox="1"/>
            <p:nvPr/>
          </p:nvSpPr>
          <p:spPr>
            <a:xfrm>
              <a:off x="-29533" y="-1094367"/>
              <a:ext cx="6889200" cy="7542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Clr>
                  <a:srgbClr val="000000"/>
                </a:buClr>
                <a:buSzPts val="1600"/>
                <a:buFont typeface="Arial"/>
                <a:buNone/>
              </a:pPr>
              <a:r>
                <a:rPr b="0" i="0" lang="en" sz="1600" u="none" cap="none" strike="noStrike">
                  <a:solidFill>
                    <a:srgbClr val="545454"/>
                  </a:solidFill>
                  <a:latin typeface="Montserrat"/>
                  <a:ea typeface="Montserrat"/>
                  <a:cs typeface="Montserrat"/>
                  <a:sym typeface="Montserrat"/>
                </a:rPr>
                <a:t>AMY F.</a:t>
              </a:r>
              <a:endParaRPr b="0" i="0" sz="700" u="none" cap="none" strike="noStrike">
                <a:solidFill>
                  <a:srgbClr val="000000"/>
                </a:solidFill>
                <a:latin typeface="Arial"/>
                <a:ea typeface="Arial"/>
                <a:cs typeface="Arial"/>
                <a:sym typeface="Arial"/>
              </a:endParaRPr>
            </a:p>
          </p:txBody>
        </p:sp>
        <p:sp>
          <p:nvSpPr>
            <p:cNvPr id="333" name="Google Shape;333;p14"/>
            <p:cNvSpPr txBox="1"/>
            <p:nvPr/>
          </p:nvSpPr>
          <p:spPr>
            <a:xfrm>
              <a:off x="-29500" y="-240588"/>
              <a:ext cx="6889200" cy="6786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Clr>
                  <a:srgbClr val="000000"/>
                </a:buClr>
                <a:buSzPts val="1400"/>
                <a:buFont typeface="Arial"/>
                <a:buNone/>
              </a:pPr>
              <a:r>
                <a:rPr b="0" i="0" lang="en" sz="1400" u="none" cap="none" strike="noStrike">
                  <a:solidFill>
                    <a:srgbClr val="5FA233"/>
                  </a:solidFill>
                  <a:latin typeface="Montserrat"/>
                  <a:ea typeface="Montserrat"/>
                  <a:cs typeface="Montserrat"/>
                  <a:sym typeface="Montserrat"/>
                </a:rPr>
                <a:t>MOTHER</a:t>
              </a:r>
              <a:endParaRPr b="0" i="0" sz="700" u="none" cap="none" strike="noStrike">
                <a:solidFill>
                  <a:srgbClr val="000000"/>
                </a:solidFill>
                <a:latin typeface="Arial"/>
                <a:ea typeface="Arial"/>
                <a:cs typeface="Arial"/>
                <a:sym typeface="Arial"/>
              </a:endParaRPr>
            </a:p>
          </p:txBody>
        </p:sp>
        <p:sp>
          <p:nvSpPr>
            <p:cNvPr id="334" name="Google Shape;334;p14"/>
            <p:cNvSpPr txBox="1"/>
            <p:nvPr/>
          </p:nvSpPr>
          <p:spPr>
            <a:xfrm>
              <a:off x="-194753" y="736315"/>
              <a:ext cx="6999300" cy="5757300"/>
            </a:xfrm>
            <a:prstGeom prst="rect">
              <a:avLst/>
            </a:prstGeom>
            <a:noFill/>
            <a:ln>
              <a:noFill/>
            </a:ln>
          </p:spPr>
          <p:txBody>
            <a:bodyPr anchorCtr="0" anchor="t" bIns="0" lIns="0" spcFirstLastPara="1" rIns="0" wrap="square" tIns="0">
              <a:noAutofit/>
            </a:bodyPr>
            <a:lstStyle/>
            <a:p>
              <a:pPr indent="0" lvl="0" marL="0" marR="0" rtl="0" algn="ctr">
                <a:lnSpc>
                  <a:spcPct val="168000"/>
                </a:lnSpc>
                <a:spcBef>
                  <a:spcPts val="0"/>
                </a:spcBef>
                <a:spcAft>
                  <a:spcPts val="0"/>
                </a:spcAft>
                <a:buClr>
                  <a:srgbClr val="000000"/>
                </a:buClr>
                <a:buSzPts val="1100"/>
                <a:buFont typeface="Arial"/>
                <a:buNone/>
              </a:pPr>
              <a:r>
                <a:rPr b="0" i="1" lang="en" sz="1100" u="none" cap="none" strike="noStrike">
                  <a:solidFill>
                    <a:srgbClr val="273755"/>
                  </a:solidFill>
                  <a:latin typeface="Montserrat"/>
                  <a:ea typeface="Montserrat"/>
                  <a:cs typeface="Montserrat"/>
                  <a:sym typeface="Montserrat"/>
                </a:rPr>
                <a:t>"My son absolutely loved the experience which gave him a taste of college dormitory life, what it would take to be a medical doctor, real-life interactions with doctors and medical professionals, fun and engaging field trips around the SF Bay Area, and social connections to peers around the world. Truly a top-notch experience for him."</a:t>
              </a:r>
              <a:endParaRPr b="0" i="1" sz="700" u="none" cap="none" strike="noStrike">
                <a:solidFill>
                  <a:srgbClr val="000000"/>
                </a:solidFill>
                <a:latin typeface="Arial"/>
                <a:ea typeface="Arial"/>
                <a:cs typeface="Arial"/>
                <a:sym typeface="Arial"/>
              </a:endParaRPr>
            </a:p>
          </p:txBody>
        </p:sp>
      </p:grpSp>
      <p:grpSp>
        <p:nvGrpSpPr>
          <p:cNvPr id="335" name="Google Shape;335;p14"/>
          <p:cNvGrpSpPr/>
          <p:nvPr/>
        </p:nvGrpSpPr>
        <p:grpSpPr>
          <a:xfrm>
            <a:off x="6080200" y="3010034"/>
            <a:ext cx="2904300" cy="2038654"/>
            <a:chOff x="-14" y="-129167"/>
            <a:chExt cx="7744801" cy="5436410"/>
          </a:xfrm>
        </p:grpSpPr>
        <p:sp>
          <p:nvSpPr>
            <p:cNvPr id="336" name="Google Shape;336;p14"/>
            <p:cNvSpPr txBox="1"/>
            <p:nvPr/>
          </p:nvSpPr>
          <p:spPr>
            <a:xfrm>
              <a:off x="194667" y="-129167"/>
              <a:ext cx="6889200" cy="7542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Clr>
                  <a:srgbClr val="000000"/>
                </a:buClr>
                <a:buSzPts val="1600"/>
                <a:buFont typeface="Arial"/>
                <a:buNone/>
              </a:pPr>
              <a:r>
                <a:rPr b="0" i="0" lang="en" sz="1600" u="none" cap="none" strike="noStrike">
                  <a:solidFill>
                    <a:srgbClr val="545454"/>
                  </a:solidFill>
                  <a:latin typeface="Montserrat"/>
                  <a:ea typeface="Montserrat"/>
                  <a:cs typeface="Montserrat"/>
                  <a:sym typeface="Montserrat"/>
                </a:rPr>
                <a:t>SHAOMIN C.</a:t>
              </a:r>
              <a:endParaRPr b="0" i="0" sz="700" u="none" cap="none" strike="noStrike">
                <a:solidFill>
                  <a:srgbClr val="000000"/>
                </a:solidFill>
                <a:latin typeface="Arial"/>
                <a:ea typeface="Arial"/>
                <a:cs typeface="Arial"/>
                <a:sym typeface="Arial"/>
              </a:endParaRPr>
            </a:p>
          </p:txBody>
        </p:sp>
        <p:sp>
          <p:nvSpPr>
            <p:cNvPr id="337" name="Google Shape;337;p14"/>
            <p:cNvSpPr txBox="1"/>
            <p:nvPr/>
          </p:nvSpPr>
          <p:spPr>
            <a:xfrm>
              <a:off x="-13" y="718676"/>
              <a:ext cx="7744800" cy="6786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Clr>
                  <a:srgbClr val="000000"/>
                </a:buClr>
                <a:buSzPts val="1400"/>
                <a:buFont typeface="Arial"/>
                <a:buNone/>
              </a:pPr>
              <a:r>
                <a:rPr b="0" i="0" lang="en" sz="1400" u="none" cap="none" strike="noStrike">
                  <a:solidFill>
                    <a:srgbClr val="5FA233"/>
                  </a:solidFill>
                  <a:latin typeface="Montserrat"/>
                  <a:ea typeface="Montserrat"/>
                  <a:cs typeface="Montserrat"/>
                  <a:sym typeface="Montserrat"/>
                </a:rPr>
                <a:t>GHANA: CHILDREN OF AFRICA</a:t>
              </a:r>
              <a:endParaRPr b="0" i="0" sz="700" u="none" cap="none" strike="noStrike">
                <a:solidFill>
                  <a:srgbClr val="000000"/>
                </a:solidFill>
                <a:latin typeface="Arial"/>
                <a:ea typeface="Arial"/>
                <a:cs typeface="Arial"/>
                <a:sym typeface="Arial"/>
              </a:endParaRPr>
            </a:p>
          </p:txBody>
        </p:sp>
        <p:sp>
          <p:nvSpPr>
            <p:cNvPr id="338" name="Google Shape;338;p14"/>
            <p:cNvSpPr txBox="1"/>
            <p:nvPr/>
          </p:nvSpPr>
          <p:spPr>
            <a:xfrm>
              <a:off x="-14" y="1490943"/>
              <a:ext cx="7278600" cy="3816300"/>
            </a:xfrm>
            <a:prstGeom prst="rect">
              <a:avLst/>
            </a:prstGeom>
            <a:noFill/>
            <a:ln>
              <a:noFill/>
            </a:ln>
          </p:spPr>
          <p:txBody>
            <a:bodyPr anchorCtr="0" anchor="t" bIns="0" lIns="0" spcFirstLastPara="1" rIns="0" wrap="square" tIns="0">
              <a:noAutofit/>
            </a:bodyPr>
            <a:lstStyle/>
            <a:p>
              <a:pPr indent="0" lvl="0" marL="0" marR="0" rtl="0" algn="ctr">
                <a:lnSpc>
                  <a:spcPct val="168000"/>
                </a:lnSpc>
                <a:spcBef>
                  <a:spcPts val="0"/>
                </a:spcBef>
                <a:spcAft>
                  <a:spcPts val="0"/>
                </a:spcAft>
                <a:buClr>
                  <a:srgbClr val="000000"/>
                </a:buClr>
                <a:buSzPts val="1100"/>
                <a:buFont typeface="Arial"/>
                <a:buNone/>
              </a:pPr>
              <a:r>
                <a:rPr b="0" i="1" lang="en" sz="1100" u="none" cap="none" strike="noStrike">
                  <a:solidFill>
                    <a:srgbClr val="273755"/>
                  </a:solidFill>
                  <a:latin typeface="Montserrat"/>
                  <a:ea typeface="Montserrat"/>
                  <a:cs typeface="Montserrat"/>
                  <a:sym typeface="Montserrat"/>
                </a:rPr>
                <a:t>“My reflections on what I experienced and learned during GLA played a key part in two of my college essays and I talked about it extensively in the interviews.”</a:t>
              </a:r>
              <a:endParaRPr b="0" i="1" sz="700" u="none" cap="none" strike="noStrike">
                <a:solidFill>
                  <a:srgbClr val="000000"/>
                </a:solidFill>
                <a:latin typeface="Arial"/>
                <a:ea typeface="Arial"/>
                <a:cs typeface="Arial"/>
                <a:sym typeface="Arial"/>
              </a:endParaRPr>
            </a:p>
          </p:txBody>
        </p:sp>
      </p:grpSp>
      <p:grpSp>
        <p:nvGrpSpPr>
          <p:cNvPr id="339" name="Google Shape;339;p14"/>
          <p:cNvGrpSpPr/>
          <p:nvPr/>
        </p:nvGrpSpPr>
        <p:grpSpPr>
          <a:xfrm>
            <a:off x="294788" y="3010475"/>
            <a:ext cx="2584783" cy="1673935"/>
            <a:chOff x="-582894" y="-128008"/>
            <a:chExt cx="7002933" cy="4463827"/>
          </a:xfrm>
        </p:grpSpPr>
        <p:sp>
          <p:nvSpPr>
            <p:cNvPr id="340" name="Google Shape;340;p14"/>
            <p:cNvSpPr txBox="1"/>
            <p:nvPr/>
          </p:nvSpPr>
          <p:spPr>
            <a:xfrm>
              <a:off x="-582861" y="-128008"/>
              <a:ext cx="7002900" cy="7542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Clr>
                  <a:srgbClr val="000000"/>
                </a:buClr>
                <a:buSzPts val="1600"/>
                <a:buFont typeface="Arial"/>
                <a:buNone/>
              </a:pPr>
              <a:r>
                <a:rPr b="0" i="0" lang="en" sz="1600" u="none" cap="none" strike="noStrike">
                  <a:solidFill>
                    <a:srgbClr val="545454"/>
                  </a:solidFill>
                  <a:latin typeface="Montserrat"/>
                  <a:ea typeface="Montserrat"/>
                  <a:cs typeface="Montserrat"/>
                  <a:sym typeface="Montserrat"/>
                </a:rPr>
                <a:t>LUCY Z.</a:t>
              </a:r>
              <a:endParaRPr b="0" i="0" sz="700" u="none" cap="none" strike="noStrike">
                <a:solidFill>
                  <a:srgbClr val="000000"/>
                </a:solidFill>
                <a:latin typeface="Arial"/>
                <a:ea typeface="Arial"/>
                <a:cs typeface="Arial"/>
                <a:sym typeface="Arial"/>
              </a:endParaRPr>
            </a:p>
          </p:txBody>
        </p:sp>
        <p:sp>
          <p:nvSpPr>
            <p:cNvPr id="341" name="Google Shape;341;p14"/>
            <p:cNvSpPr txBox="1"/>
            <p:nvPr/>
          </p:nvSpPr>
          <p:spPr>
            <a:xfrm>
              <a:off x="-582894" y="721158"/>
              <a:ext cx="7002900" cy="6786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Clr>
                  <a:srgbClr val="000000"/>
                </a:buClr>
                <a:buSzPts val="1400"/>
                <a:buFont typeface="Arial"/>
                <a:buNone/>
              </a:pPr>
              <a:r>
                <a:rPr b="0" i="0" lang="en" sz="1400" u="none" cap="none" strike="noStrike">
                  <a:solidFill>
                    <a:srgbClr val="5FA233"/>
                  </a:solidFill>
                  <a:latin typeface="Montserrat"/>
                  <a:ea typeface="Montserrat"/>
                  <a:cs typeface="Montserrat"/>
                  <a:sym typeface="Montserrat"/>
                </a:rPr>
                <a:t>YALE: CREATIVE WRITING</a:t>
              </a:r>
              <a:endParaRPr b="0" i="0" sz="700" u="none" cap="none" strike="noStrike">
                <a:solidFill>
                  <a:srgbClr val="000000"/>
                </a:solidFill>
                <a:latin typeface="Arial"/>
                <a:ea typeface="Arial"/>
                <a:cs typeface="Arial"/>
                <a:sym typeface="Arial"/>
              </a:endParaRPr>
            </a:p>
          </p:txBody>
        </p:sp>
        <p:sp>
          <p:nvSpPr>
            <p:cNvPr id="342" name="Google Shape;342;p14"/>
            <p:cNvSpPr txBox="1"/>
            <p:nvPr/>
          </p:nvSpPr>
          <p:spPr>
            <a:xfrm>
              <a:off x="-538497" y="1494819"/>
              <a:ext cx="6889200" cy="2841000"/>
            </a:xfrm>
            <a:prstGeom prst="rect">
              <a:avLst/>
            </a:prstGeom>
            <a:noFill/>
            <a:ln>
              <a:noFill/>
            </a:ln>
          </p:spPr>
          <p:txBody>
            <a:bodyPr anchorCtr="0" anchor="t" bIns="0" lIns="0" spcFirstLastPara="1" rIns="0" wrap="square" tIns="0">
              <a:noAutofit/>
            </a:bodyPr>
            <a:lstStyle/>
            <a:p>
              <a:pPr indent="0" lvl="0" marL="0" marR="0" rtl="0" algn="ctr">
                <a:lnSpc>
                  <a:spcPct val="168000"/>
                </a:lnSpc>
                <a:spcBef>
                  <a:spcPts val="0"/>
                </a:spcBef>
                <a:spcAft>
                  <a:spcPts val="0"/>
                </a:spcAft>
                <a:buClr>
                  <a:srgbClr val="000000"/>
                </a:buClr>
                <a:buSzPts val="1100"/>
                <a:buFont typeface="Arial"/>
                <a:buNone/>
              </a:pPr>
              <a:r>
                <a:rPr b="0" i="1" lang="en" sz="1100" u="none" cap="none" strike="noStrike">
                  <a:solidFill>
                    <a:srgbClr val="273755"/>
                  </a:solidFill>
                  <a:latin typeface="Montserrat"/>
                  <a:ea typeface="Montserrat"/>
                  <a:cs typeface="Montserrat"/>
                  <a:sym typeface="Montserrat"/>
                </a:rPr>
                <a:t>“It gave me a chance to realize what Americans typically learn in school. I also met a lot of friends in the program, that’s the biggest and most valuable thing.”</a:t>
              </a:r>
              <a:endParaRPr b="0" i="0" sz="700" u="none" cap="none" strike="noStrike">
                <a:solidFill>
                  <a:srgbClr val="000000"/>
                </a:solidFill>
                <a:latin typeface="Arial"/>
                <a:ea typeface="Arial"/>
                <a:cs typeface="Arial"/>
                <a:sym typeface="Arial"/>
              </a:endParaRPr>
            </a:p>
          </p:txBody>
        </p:sp>
      </p:grpSp>
      <p:pic>
        <p:nvPicPr>
          <p:cNvPr id="343" name="Google Shape;343;p14"/>
          <p:cNvPicPr preferRelativeResize="0"/>
          <p:nvPr/>
        </p:nvPicPr>
        <p:blipFill rotWithShape="1">
          <a:blip r:embed="rId3">
            <a:alphaModFix/>
          </a:blip>
          <a:srcRect b="0" l="12172" r="0" t="0"/>
          <a:stretch/>
        </p:blipFill>
        <p:spPr>
          <a:xfrm>
            <a:off x="570725" y="1439625"/>
            <a:ext cx="2023700" cy="1535225"/>
          </a:xfrm>
          <a:prstGeom prst="rect">
            <a:avLst/>
          </a:prstGeom>
          <a:noFill/>
          <a:ln>
            <a:noFill/>
          </a:ln>
        </p:spPr>
      </p:pic>
      <p:pic>
        <p:nvPicPr>
          <p:cNvPr id="344" name="Google Shape;344;p14"/>
          <p:cNvPicPr preferRelativeResize="0"/>
          <p:nvPr/>
        </p:nvPicPr>
        <p:blipFill rotWithShape="1">
          <a:blip r:embed="rId4">
            <a:alphaModFix/>
          </a:blip>
          <a:srcRect b="0" l="0" r="0" t="0"/>
          <a:stretch/>
        </p:blipFill>
        <p:spPr>
          <a:xfrm>
            <a:off x="6417800" y="1439625"/>
            <a:ext cx="2054269" cy="1535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A233"/>
        </a:solidFill>
      </p:bgPr>
    </p:bg>
    <p:spTree>
      <p:nvGrpSpPr>
        <p:cNvPr id="348" name="Shape 348"/>
        <p:cNvGrpSpPr/>
        <p:nvPr/>
      </p:nvGrpSpPr>
      <p:grpSpPr>
        <a:xfrm>
          <a:off x="0" y="0"/>
          <a:ext cx="0" cy="0"/>
          <a:chOff x="0" y="0"/>
          <a:chExt cx="0" cy="0"/>
        </a:xfrm>
      </p:grpSpPr>
      <p:sp>
        <p:nvSpPr>
          <p:cNvPr id="349" name="Google Shape;349;p15"/>
          <p:cNvSpPr/>
          <p:nvPr/>
        </p:nvSpPr>
        <p:spPr>
          <a:xfrm>
            <a:off x="0" y="1301100"/>
            <a:ext cx="9144000" cy="3842400"/>
          </a:xfrm>
          <a:prstGeom prst="rect">
            <a:avLst/>
          </a:prstGeom>
          <a:solidFill>
            <a:srgbClr val="F9FC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15"/>
          <p:cNvSpPr txBox="1"/>
          <p:nvPr/>
        </p:nvSpPr>
        <p:spPr>
          <a:xfrm>
            <a:off x="459015" y="420604"/>
            <a:ext cx="8121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Clr>
                <a:srgbClr val="000000"/>
              </a:buClr>
              <a:buSzPts val="3200"/>
              <a:buFont typeface="Arial"/>
              <a:buNone/>
            </a:pPr>
            <a:r>
              <a:rPr b="1" i="0" lang="en" sz="3200" u="none" cap="none" strike="noStrike">
                <a:solidFill>
                  <a:srgbClr val="F9FCFF"/>
                </a:solidFill>
                <a:latin typeface="Montserrat"/>
                <a:ea typeface="Montserrat"/>
                <a:cs typeface="Montserrat"/>
                <a:sym typeface="Montserrat"/>
              </a:rPr>
              <a:t>CONTACT US</a:t>
            </a:r>
            <a:endParaRPr b="0" i="0" sz="700" u="none" cap="none" strike="noStrike">
              <a:solidFill>
                <a:srgbClr val="000000"/>
              </a:solidFill>
              <a:latin typeface="Arial"/>
              <a:ea typeface="Arial"/>
              <a:cs typeface="Arial"/>
              <a:sym typeface="Arial"/>
            </a:endParaRPr>
          </a:p>
        </p:txBody>
      </p:sp>
      <p:sp>
        <p:nvSpPr>
          <p:cNvPr id="351" name="Google Shape;351;p15"/>
          <p:cNvSpPr txBox="1"/>
          <p:nvPr/>
        </p:nvSpPr>
        <p:spPr>
          <a:xfrm>
            <a:off x="3280195" y="3873725"/>
            <a:ext cx="2583600" cy="2544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Clr>
                <a:srgbClr val="000000"/>
              </a:buClr>
              <a:buSzPts val="1400"/>
              <a:buFont typeface="Arial"/>
              <a:buNone/>
            </a:pPr>
            <a:r>
              <a:rPr b="0" i="0" lang="en" sz="1400" u="none" cap="none" strike="noStrike">
                <a:solidFill>
                  <a:srgbClr val="5FA233"/>
                </a:solidFill>
                <a:latin typeface="Montserrat"/>
                <a:ea typeface="Montserrat"/>
                <a:cs typeface="Montserrat"/>
                <a:sym typeface="Montserrat"/>
              </a:rPr>
              <a:t>Eva Strausberg</a:t>
            </a:r>
            <a:endParaRPr b="0" i="0" sz="700" u="none" cap="none" strike="noStrike">
              <a:solidFill>
                <a:srgbClr val="000000"/>
              </a:solidFill>
              <a:latin typeface="Arial"/>
              <a:ea typeface="Arial"/>
              <a:cs typeface="Arial"/>
              <a:sym typeface="Arial"/>
            </a:endParaRPr>
          </a:p>
        </p:txBody>
      </p:sp>
      <p:sp>
        <p:nvSpPr>
          <p:cNvPr id="352" name="Google Shape;352;p15"/>
          <p:cNvSpPr txBox="1"/>
          <p:nvPr/>
        </p:nvSpPr>
        <p:spPr>
          <a:xfrm>
            <a:off x="2915125" y="4128200"/>
            <a:ext cx="3411000" cy="296400"/>
          </a:xfrm>
          <a:prstGeom prst="rect">
            <a:avLst/>
          </a:prstGeom>
          <a:noFill/>
          <a:ln>
            <a:noFill/>
          </a:ln>
        </p:spPr>
        <p:txBody>
          <a:bodyPr anchorCtr="0" anchor="t" bIns="0" lIns="0" spcFirstLastPara="1" rIns="0" wrap="square" tIns="0">
            <a:noAutofit/>
          </a:bodyPr>
          <a:lstStyle/>
          <a:p>
            <a:pPr indent="0" lvl="0" marL="0" marR="0" rtl="0" algn="ctr">
              <a:lnSpc>
                <a:spcPct val="167952"/>
              </a:lnSpc>
              <a:spcBef>
                <a:spcPts val="0"/>
              </a:spcBef>
              <a:spcAft>
                <a:spcPts val="0"/>
              </a:spcAft>
              <a:buClr>
                <a:srgbClr val="000000"/>
              </a:buClr>
              <a:buSzPts val="1100"/>
              <a:buFont typeface="Arial"/>
              <a:buNone/>
            </a:pPr>
            <a:r>
              <a:rPr lang="en" sz="1100">
                <a:solidFill>
                  <a:srgbClr val="273755"/>
                </a:solidFill>
                <a:latin typeface="Montserrat"/>
                <a:ea typeface="Montserrat"/>
                <a:cs typeface="Montserrat"/>
                <a:sym typeface="Montserrat"/>
              </a:rPr>
              <a:t>international</a:t>
            </a:r>
            <a:r>
              <a:rPr b="0" i="0" lang="en" sz="1100" u="none" cap="none" strike="noStrike">
                <a:solidFill>
                  <a:srgbClr val="273755"/>
                </a:solidFill>
                <a:latin typeface="Montserrat"/>
                <a:ea typeface="Montserrat"/>
                <a:cs typeface="Montserrat"/>
                <a:sym typeface="Montserrat"/>
              </a:rPr>
              <a:t>@terraeducation.com</a:t>
            </a:r>
            <a:endParaRPr b="0" i="0" sz="700" u="none" cap="none" strike="noStrike">
              <a:solidFill>
                <a:srgbClr val="000000"/>
              </a:solidFill>
              <a:latin typeface="Arial"/>
              <a:ea typeface="Arial"/>
              <a:cs typeface="Arial"/>
              <a:sym typeface="Arial"/>
            </a:endParaRPr>
          </a:p>
          <a:p>
            <a:pPr indent="0" lvl="0" marL="0" marR="0" rtl="0" algn="ctr">
              <a:lnSpc>
                <a:spcPct val="168000"/>
              </a:lnSpc>
              <a:spcBef>
                <a:spcPts val="0"/>
              </a:spcBef>
              <a:spcAft>
                <a:spcPts val="0"/>
              </a:spcAft>
              <a:buClr>
                <a:srgbClr val="000000"/>
              </a:buClr>
              <a:buSzPts val="1100"/>
              <a:buFont typeface="Arial"/>
              <a:buNone/>
            </a:pPr>
            <a:r>
              <a:t/>
            </a:r>
            <a:endParaRPr b="0" i="0" sz="1100" u="none" cap="none" strike="noStrike">
              <a:solidFill>
                <a:srgbClr val="273755"/>
              </a:solidFill>
              <a:latin typeface="Montserrat"/>
              <a:ea typeface="Montserrat"/>
              <a:cs typeface="Montserrat"/>
              <a:sym typeface="Montserrat"/>
            </a:endParaRPr>
          </a:p>
        </p:txBody>
      </p:sp>
      <p:sp>
        <p:nvSpPr>
          <p:cNvPr id="353" name="Google Shape;353;p15"/>
          <p:cNvSpPr txBox="1"/>
          <p:nvPr/>
        </p:nvSpPr>
        <p:spPr>
          <a:xfrm>
            <a:off x="190496" y="2640175"/>
            <a:ext cx="2035200" cy="4383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Clr>
                <a:srgbClr val="000000"/>
              </a:buClr>
              <a:buSzPts val="1000"/>
              <a:buFont typeface="Arial"/>
              <a:buNone/>
            </a:pPr>
            <a:r>
              <a:rPr b="0" i="0" lang="en" sz="1000" u="none" cap="none" strike="noStrike">
                <a:solidFill>
                  <a:srgbClr val="000000"/>
                </a:solidFill>
                <a:latin typeface="Montserrat"/>
                <a:ea typeface="Montserrat"/>
                <a:cs typeface="Montserrat"/>
                <a:sym typeface="Montserrat"/>
              </a:rPr>
              <a:t>web: </a:t>
            </a:r>
            <a:r>
              <a:rPr b="0" i="0" lang="en" sz="1000" u="sng" cap="none" strike="noStrike">
                <a:solidFill>
                  <a:schemeClr val="hlink"/>
                </a:solidFill>
                <a:latin typeface="Montserrat"/>
                <a:ea typeface="Montserrat"/>
                <a:cs typeface="Montserrat"/>
                <a:sym typeface="Montserrat"/>
                <a:hlinkClick r:id="rId3"/>
              </a:rPr>
              <a:t>experienceGLA.com</a:t>
            </a:r>
            <a:endParaRPr b="0" i="0" sz="1000" u="none" cap="none" strike="noStrike">
              <a:solidFill>
                <a:srgbClr val="000000"/>
              </a:solidFill>
              <a:latin typeface="Montserrat"/>
              <a:ea typeface="Montserrat"/>
              <a:cs typeface="Montserrat"/>
              <a:sym typeface="Montserrat"/>
            </a:endParaRPr>
          </a:p>
          <a:p>
            <a:pPr indent="0" lvl="0" marL="0" marR="0" rtl="0" algn="ctr">
              <a:lnSpc>
                <a:spcPct val="164000"/>
              </a:lnSpc>
              <a:spcBef>
                <a:spcPts val="0"/>
              </a:spcBef>
              <a:spcAft>
                <a:spcPts val="0"/>
              </a:spcAft>
              <a:buClr>
                <a:srgbClr val="000000"/>
              </a:buClr>
              <a:buSzPts val="1000"/>
              <a:buFont typeface="Arial"/>
              <a:buNone/>
            </a:pPr>
            <a:r>
              <a:rPr b="0" i="0" lang="en" sz="1000" u="sng" cap="none" strike="noStrike">
                <a:solidFill>
                  <a:schemeClr val="hlink"/>
                </a:solidFill>
                <a:latin typeface="Montserrat"/>
                <a:ea typeface="Montserrat"/>
                <a:cs typeface="Montserrat"/>
                <a:sym typeface="Montserrat"/>
                <a:hlinkClick r:id="rId4"/>
              </a:rPr>
              <a:t>Facebook</a:t>
            </a:r>
            <a:r>
              <a:rPr b="0" i="0" lang="en" sz="1000" u="none" cap="none" strike="noStrike">
                <a:solidFill>
                  <a:srgbClr val="000000"/>
                </a:solidFill>
                <a:latin typeface="Montserrat"/>
                <a:ea typeface="Montserrat"/>
                <a:cs typeface="Montserrat"/>
                <a:sym typeface="Montserrat"/>
              </a:rPr>
              <a:t> | </a:t>
            </a:r>
            <a:r>
              <a:rPr b="0" i="0" lang="en" sz="1000" u="sng" cap="none" strike="noStrike">
                <a:solidFill>
                  <a:schemeClr val="hlink"/>
                </a:solidFill>
                <a:latin typeface="Montserrat"/>
                <a:ea typeface="Montserrat"/>
                <a:cs typeface="Montserrat"/>
                <a:sym typeface="Montserrat"/>
                <a:hlinkClick r:id="rId5"/>
              </a:rPr>
              <a:t>Instagram</a:t>
            </a:r>
            <a:r>
              <a:rPr b="0" i="0" lang="en" sz="1000" u="none" cap="none" strike="noStrike">
                <a:solidFill>
                  <a:srgbClr val="000000"/>
                </a:solidFill>
                <a:latin typeface="Montserrat"/>
                <a:ea typeface="Montserrat"/>
                <a:cs typeface="Montserrat"/>
                <a:sym typeface="Montserrat"/>
              </a:rPr>
              <a:t> </a:t>
            </a:r>
            <a:endParaRPr b="0" i="0" sz="1000" u="none" cap="none" strike="noStrike">
              <a:solidFill>
                <a:srgbClr val="000000"/>
              </a:solidFill>
              <a:latin typeface="Montserrat"/>
              <a:ea typeface="Montserrat"/>
              <a:cs typeface="Montserrat"/>
              <a:sym typeface="Montserrat"/>
            </a:endParaRPr>
          </a:p>
          <a:p>
            <a:pPr indent="0" lvl="0" marL="0" marR="0" rtl="0" algn="ctr">
              <a:lnSpc>
                <a:spcPct val="164000"/>
              </a:lnSpc>
              <a:spcBef>
                <a:spcPts val="0"/>
              </a:spcBef>
              <a:spcAft>
                <a:spcPts val="0"/>
              </a:spcAft>
              <a:buClr>
                <a:srgbClr val="000000"/>
              </a:buClr>
              <a:buSzPts val="1000"/>
              <a:buFont typeface="Arial"/>
              <a:buNone/>
            </a:pPr>
            <a:r>
              <a:rPr b="0" i="0" lang="en" sz="1000" u="none" cap="none" strike="noStrike">
                <a:solidFill>
                  <a:srgbClr val="000000"/>
                </a:solidFill>
                <a:latin typeface="Montserrat"/>
                <a:ea typeface="Montserrat"/>
                <a:cs typeface="Montserrat"/>
                <a:sym typeface="Montserrat"/>
              </a:rPr>
              <a:t>WeChat: Experience GLA</a:t>
            </a:r>
            <a:endParaRPr b="0" i="0" sz="1000" u="none" cap="none" strike="noStrike">
              <a:solidFill>
                <a:srgbClr val="000000"/>
              </a:solidFill>
              <a:latin typeface="Montserrat"/>
              <a:ea typeface="Montserrat"/>
              <a:cs typeface="Montserrat"/>
              <a:sym typeface="Montserrat"/>
            </a:endParaRPr>
          </a:p>
        </p:txBody>
      </p:sp>
      <p:sp>
        <p:nvSpPr>
          <p:cNvPr id="354" name="Google Shape;354;p15"/>
          <p:cNvSpPr txBox="1"/>
          <p:nvPr/>
        </p:nvSpPr>
        <p:spPr>
          <a:xfrm>
            <a:off x="1039150" y="4465550"/>
            <a:ext cx="6822600" cy="497100"/>
          </a:xfrm>
          <a:prstGeom prst="rect">
            <a:avLst/>
          </a:prstGeom>
          <a:noFill/>
          <a:ln>
            <a:noFill/>
          </a:ln>
        </p:spPr>
        <p:txBody>
          <a:bodyPr anchorCtr="0" anchor="t" bIns="91425" lIns="91425" spcFirstLastPara="1" rIns="91425" wrap="square" tIns="91425">
            <a:noAutofit/>
          </a:bodyPr>
          <a:lstStyle/>
          <a:p>
            <a:pPr indent="0" lvl="0" marL="0" marR="0" rtl="0" algn="ctr">
              <a:lnSpc>
                <a:spcPct val="168000"/>
              </a:lnSpc>
              <a:spcBef>
                <a:spcPts val="0"/>
              </a:spcBef>
              <a:spcAft>
                <a:spcPts val="0"/>
              </a:spcAft>
              <a:buClr>
                <a:srgbClr val="000000"/>
              </a:buClr>
              <a:buSzPts val="1100"/>
              <a:buFont typeface="Arial"/>
              <a:buNone/>
            </a:pPr>
            <a:r>
              <a:rPr b="0" i="0" lang="en" sz="1100" u="none" cap="none" strike="noStrike">
                <a:solidFill>
                  <a:srgbClr val="273755"/>
                </a:solidFill>
                <a:latin typeface="Montserrat"/>
                <a:ea typeface="Montserrat"/>
                <a:cs typeface="Montserrat"/>
                <a:sym typeface="Montserrat"/>
              </a:rPr>
              <a:t>Phone: +1-858-381-4908  |  WhatsApp: +1-617-285-3141  |   </a:t>
            </a:r>
            <a:endParaRPr b="0" i="0" sz="1100" u="none" cap="none" strike="noStrike">
              <a:solidFill>
                <a:srgbClr val="273755"/>
              </a:solidFill>
              <a:latin typeface="Montserrat"/>
              <a:ea typeface="Montserrat"/>
              <a:cs typeface="Montserrat"/>
              <a:sym typeface="Montserrat"/>
            </a:endParaRPr>
          </a:p>
          <a:p>
            <a:pPr indent="0" lvl="0" marL="0" marR="0" rtl="0" algn="ctr">
              <a:lnSpc>
                <a:spcPct val="168000"/>
              </a:lnSpc>
              <a:spcBef>
                <a:spcPts val="0"/>
              </a:spcBef>
              <a:spcAft>
                <a:spcPts val="0"/>
              </a:spcAft>
              <a:buClr>
                <a:srgbClr val="000000"/>
              </a:buClr>
              <a:buSzPts val="900"/>
              <a:buFont typeface="Arial"/>
              <a:buNone/>
            </a:pPr>
            <a:r>
              <a:rPr b="0" i="0" lang="en" sz="900" u="none" cap="none" strike="noStrike">
                <a:solidFill>
                  <a:srgbClr val="273755"/>
                </a:solidFill>
                <a:highlight>
                  <a:srgbClr val="F9FCFF"/>
                </a:highlight>
                <a:latin typeface="Montserrat"/>
                <a:ea typeface="Montserrat"/>
                <a:cs typeface="Montserrat"/>
                <a:sym typeface="Montserrat"/>
              </a:rPr>
              <a:t>Terra Education Travel LLC, U.S. is a certified B-Corporation that seeks to use the power of business for social good.</a:t>
            </a:r>
            <a:endParaRPr b="0" i="0" sz="1100" u="none" cap="none" strike="noStrike">
              <a:solidFill>
                <a:srgbClr val="273755"/>
              </a:solidFill>
              <a:highlight>
                <a:srgbClr val="F9FCFF"/>
              </a:highlight>
              <a:latin typeface="Montserrat"/>
              <a:ea typeface="Montserrat"/>
              <a:cs typeface="Montserrat"/>
              <a:sym typeface="Montserrat"/>
            </a:endParaRPr>
          </a:p>
        </p:txBody>
      </p:sp>
      <p:pic>
        <p:nvPicPr>
          <p:cNvPr id="355" name="Google Shape;355;p15"/>
          <p:cNvPicPr preferRelativeResize="0"/>
          <p:nvPr/>
        </p:nvPicPr>
        <p:blipFill rotWithShape="1">
          <a:blip r:embed="rId6">
            <a:alphaModFix/>
          </a:blip>
          <a:srcRect b="0" l="0" r="0" t="0"/>
          <a:stretch/>
        </p:blipFill>
        <p:spPr>
          <a:xfrm>
            <a:off x="513850" y="1947650"/>
            <a:ext cx="1452581" cy="624100"/>
          </a:xfrm>
          <a:prstGeom prst="rect">
            <a:avLst/>
          </a:prstGeom>
          <a:noFill/>
          <a:ln>
            <a:noFill/>
          </a:ln>
        </p:spPr>
      </p:pic>
      <p:pic>
        <p:nvPicPr>
          <p:cNvPr id="356" name="Google Shape;356;p15"/>
          <p:cNvPicPr preferRelativeResize="0"/>
          <p:nvPr/>
        </p:nvPicPr>
        <p:blipFill rotWithShape="1">
          <a:blip r:embed="rId7">
            <a:alphaModFix/>
          </a:blip>
          <a:srcRect b="0" l="0" r="0" t="0"/>
          <a:stretch/>
        </p:blipFill>
        <p:spPr>
          <a:xfrm>
            <a:off x="2915125" y="1989131"/>
            <a:ext cx="1540286" cy="541132"/>
          </a:xfrm>
          <a:prstGeom prst="rect">
            <a:avLst/>
          </a:prstGeom>
          <a:noFill/>
          <a:ln>
            <a:noFill/>
          </a:ln>
        </p:spPr>
      </p:pic>
      <p:sp>
        <p:nvSpPr>
          <p:cNvPr id="357" name="Google Shape;357;p15"/>
          <p:cNvSpPr txBox="1"/>
          <p:nvPr/>
        </p:nvSpPr>
        <p:spPr>
          <a:xfrm>
            <a:off x="2326363" y="2624721"/>
            <a:ext cx="2583600" cy="369600"/>
          </a:xfrm>
          <a:prstGeom prst="rect">
            <a:avLst/>
          </a:prstGeom>
          <a:noFill/>
          <a:ln>
            <a:noFill/>
          </a:ln>
        </p:spPr>
        <p:txBody>
          <a:bodyPr anchorCtr="0" anchor="t" bIns="0" lIns="0" spcFirstLastPara="1" rIns="0" wrap="square" tIns="0">
            <a:noAutofit/>
          </a:bodyPr>
          <a:lstStyle/>
          <a:p>
            <a:pPr indent="0" lvl="0" marL="0" marR="0" rtl="0" algn="ctr">
              <a:lnSpc>
                <a:spcPct val="164020"/>
              </a:lnSpc>
              <a:spcBef>
                <a:spcPts val="0"/>
              </a:spcBef>
              <a:spcAft>
                <a:spcPts val="0"/>
              </a:spcAft>
              <a:buClr>
                <a:srgbClr val="000000"/>
              </a:buClr>
              <a:buSzPts val="1000"/>
              <a:buFont typeface="Arial"/>
              <a:buNone/>
            </a:pPr>
            <a:r>
              <a:rPr b="0" i="0" lang="en" sz="1000" u="none" cap="none" strike="noStrike">
                <a:solidFill>
                  <a:srgbClr val="000000"/>
                </a:solidFill>
                <a:latin typeface="Montserrat"/>
                <a:ea typeface="Montserrat"/>
                <a:cs typeface="Montserrat"/>
                <a:sym typeface="Montserrat"/>
              </a:rPr>
              <a:t>web: </a:t>
            </a:r>
            <a:r>
              <a:rPr b="0" i="0" lang="en" sz="1000" u="sng" cap="none" strike="noStrike">
                <a:solidFill>
                  <a:schemeClr val="hlink"/>
                </a:solidFill>
                <a:latin typeface="Montserrat"/>
                <a:ea typeface="Montserrat"/>
                <a:cs typeface="Montserrat"/>
                <a:sym typeface="Montserrat"/>
                <a:hlinkClick r:id="rId8"/>
              </a:rPr>
              <a:t>summerspringboard.com</a:t>
            </a:r>
            <a:endParaRPr b="0" i="0" sz="1000" u="none" cap="none" strike="noStrike">
              <a:solidFill>
                <a:srgbClr val="000000"/>
              </a:solidFill>
              <a:latin typeface="Montserrat"/>
              <a:ea typeface="Montserrat"/>
              <a:cs typeface="Montserrat"/>
              <a:sym typeface="Montserrat"/>
            </a:endParaRPr>
          </a:p>
          <a:p>
            <a:pPr indent="0" lvl="0" marL="0" marR="0" rtl="0" algn="ctr">
              <a:lnSpc>
                <a:spcPct val="164020"/>
              </a:lnSpc>
              <a:spcBef>
                <a:spcPts val="0"/>
              </a:spcBef>
              <a:spcAft>
                <a:spcPts val="0"/>
              </a:spcAft>
              <a:buClr>
                <a:srgbClr val="000000"/>
              </a:buClr>
              <a:buSzPts val="1000"/>
              <a:buFont typeface="Arial"/>
              <a:buNone/>
            </a:pPr>
            <a:r>
              <a:rPr b="0" i="0" lang="en" sz="1000" u="sng" cap="none" strike="noStrike">
                <a:solidFill>
                  <a:schemeClr val="hlink"/>
                </a:solidFill>
                <a:latin typeface="Montserrat"/>
                <a:ea typeface="Montserrat"/>
                <a:cs typeface="Montserrat"/>
                <a:sym typeface="Montserrat"/>
                <a:hlinkClick r:id="rId9"/>
              </a:rPr>
              <a:t>Facebook </a:t>
            </a:r>
            <a:r>
              <a:rPr b="0" i="0" lang="en" sz="1000" u="none" cap="none" strike="noStrike">
                <a:solidFill>
                  <a:srgbClr val="000000"/>
                </a:solidFill>
                <a:latin typeface="Montserrat"/>
                <a:ea typeface="Montserrat"/>
                <a:cs typeface="Montserrat"/>
                <a:sym typeface="Montserrat"/>
              </a:rPr>
              <a:t>| </a:t>
            </a:r>
            <a:r>
              <a:rPr b="0" i="0" lang="en" sz="1000" u="sng" cap="none" strike="noStrike">
                <a:solidFill>
                  <a:schemeClr val="hlink"/>
                </a:solidFill>
                <a:latin typeface="Montserrat"/>
                <a:ea typeface="Montserrat"/>
                <a:cs typeface="Montserrat"/>
                <a:sym typeface="Montserrat"/>
                <a:hlinkClick r:id="rId10"/>
              </a:rPr>
              <a:t>Instagram</a:t>
            </a:r>
            <a:endParaRPr b="0" i="0" sz="1000" u="none" cap="none" strike="noStrike">
              <a:solidFill>
                <a:srgbClr val="000000"/>
              </a:solidFill>
              <a:latin typeface="Montserrat"/>
              <a:ea typeface="Montserrat"/>
              <a:cs typeface="Montserrat"/>
              <a:sym typeface="Montserrat"/>
            </a:endParaRPr>
          </a:p>
          <a:p>
            <a:pPr indent="0" lvl="0" marL="0" marR="0" rtl="0" algn="ctr">
              <a:lnSpc>
                <a:spcPct val="164020"/>
              </a:lnSpc>
              <a:spcBef>
                <a:spcPts val="0"/>
              </a:spcBef>
              <a:spcAft>
                <a:spcPts val="0"/>
              </a:spcAft>
              <a:buClr>
                <a:srgbClr val="000000"/>
              </a:buClr>
              <a:buSzPts val="1000"/>
              <a:buFont typeface="Arial"/>
              <a:buNone/>
            </a:pPr>
            <a:r>
              <a:rPr b="0" i="0" lang="en" sz="1000" u="none" cap="none" strike="noStrike">
                <a:solidFill>
                  <a:srgbClr val="000000"/>
                </a:solidFill>
                <a:latin typeface="Montserrat"/>
                <a:ea typeface="Montserrat"/>
                <a:cs typeface="Montserrat"/>
                <a:sym typeface="Montserrat"/>
              </a:rPr>
              <a:t>WeChat: Summer Springboard</a:t>
            </a:r>
            <a:endParaRPr b="0" i="0" sz="1000" u="none" cap="none" strike="noStrike">
              <a:solidFill>
                <a:srgbClr val="000000"/>
              </a:solidFill>
              <a:latin typeface="Montserrat"/>
              <a:ea typeface="Montserrat"/>
              <a:cs typeface="Montserrat"/>
              <a:sym typeface="Montserrat"/>
            </a:endParaRPr>
          </a:p>
        </p:txBody>
      </p:sp>
      <p:pic>
        <p:nvPicPr>
          <p:cNvPr id="358" name="Google Shape;358;p15"/>
          <p:cNvPicPr preferRelativeResize="0"/>
          <p:nvPr/>
        </p:nvPicPr>
        <p:blipFill rotWithShape="1">
          <a:blip r:embed="rId11">
            <a:alphaModFix/>
          </a:blip>
          <a:srcRect b="0" l="0" r="0" t="0"/>
          <a:stretch/>
        </p:blipFill>
        <p:spPr>
          <a:xfrm>
            <a:off x="5251700" y="1804025"/>
            <a:ext cx="1228652" cy="949673"/>
          </a:xfrm>
          <a:prstGeom prst="rect">
            <a:avLst/>
          </a:prstGeom>
          <a:noFill/>
          <a:ln>
            <a:noFill/>
          </a:ln>
        </p:spPr>
      </p:pic>
      <p:sp>
        <p:nvSpPr>
          <p:cNvPr id="359" name="Google Shape;359;p15"/>
          <p:cNvSpPr txBox="1"/>
          <p:nvPr/>
        </p:nvSpPr>
        <p:spPr>
          <a:xfrm>
            <a:off x="4835150" y="2530275"/>
            <a:ext cx="2035200" cy="591000"/>
          </a:xfrm>
          <a:prstGeom prst="rect">
            <a:avLst/>
          </a:prstGeom>
          <a:noFill/>
          <a:ln>
            <a:noFill/>
          </a:ln>
        </p:spPr>
        <p:txBody>
          <a:bodyPr anchorCtr="0" anchor="t" bIns="91425" lIns="91425" spcFirstLastPara="1" rIns="91425" wrap="square" tIns="91425">
            <a:spAutoFit/>
          </a:bodyPr>
          <a:lstStyle/>
          <a:p>
            <a:pPr indent="0" lvl="0" marL="0" marR="0" rtl="0" algn="ctr">
              <a:lnSpc>
                <a:spcPct val="16402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web: </a:t>
            </a:r>
            <a:r>
              <a:rPr lang="en" sz="1000" u="sng">
                <a:solidFill>
                  <a:schemeClr val="hlink"/>
                </a:solidFill>
                <a:latin typeface="Montserrat"/>
                <a:ea typeface="Montserrat"/>
                <a:cs typeface="Montserrat"/>
                <a:sym typeface="Montserrat"/>
                <a:hlinkClick r:id="rId12"/>
              </a:rPr>
              <a:t>teentravelnetwork.com</a:t>
            </a:r>
            <a:endParaRPr>
              <a:latin typeface="Calibri"/>
              <a:ea typeface="Calibri"/>
              <a:cs typeface="Calibri"/>
              <a:sym typeface="Calibri"/>
            </a:endParaRPr>
          </a:p>
          <a:p>
            <a:pPr indent="0" lvl="0" marL="0" rtl="0" algn="ctr">
              <a:lnSpc>
                <a:spcPct val="164020"/>
              </a:lnSpc>
              <a:spcBef>
                <a:spcPts val="0"/>
              </a:spcBef>
              <a:spcAft>
                <a:spcPts val="0"/>
              </a:spcAft>
              <a:buClr>
                <a:schemeClr val="dk1"/>
              </a:buClr>
              <a:buSzPts val="1000"/>
              <a:buFont typeface="Arial"/>
              <a:buNone/>
            </a:pPr>
            <a:r>
              <a:rPr lang="en" sz="1000" u="sng">
                <a:solidFill>
                  <a:schemeClr val="hlink"/>
                </a:solidFill>
                <a:latin typeface="Montserrat"/>
                <a:ea typeface="Montserrat"/>
                <a:cs typeface="Montserrat"/>
                <a:sym typeface="Montserrat"/>
                <a:hlinkClick r:id="rId13"/>
              </a:rPr>
              <a:t>Instagram</a:t>
            </a:r>
            <a:endParaRPr>
              <a:latin typeface="Calibri"/>
              <a:ea typeface="Calibri"/>
              <a:cs typeface="Calibri"/>
              <a:sym typeface="Calibri"/>
            </a:endParaRPr>
          </a:p>
        </p:txBody>
      </p:sp>
      <p:sp>
        <p:nvSpPr>
          <p:cNvPr id="360" name="Google Shape;360;p15"/>
          <p:cNvSpPr txBox="1"/>
          <p:nvPr/>
        </p:nvSpPr>
        <p:spPr>
          <a:xfrm>
            <a:off x="6776375" y="2530275"/>
            <a:ext cx="2244900" cy="591000"/>
          </a:xfrm>
          <a:prstGeom prst="rect">
            <a:avLst/>
          </a:prstGeom>
          <a:noFill/>
          <a:ln>
            <a:noFill/>
          </a:ln>
        </p:spPr>
        <p:txBody>
          <a:bodyPr anchorCtr="0" anchor="t" bIns="91425" lIns="91425" spcFirstLastPara="1" rIns="91425" wrap="square" tIns="91425">
            <a:spAutoFit/>
          </a:bodyPr>
          <a:lstStyle/>
          <a:p>
            <a:pPr indent="0" lvl="0" marL="0" marR="0" rtl="0" algn="ctr">
              <a:lnSpc>
                <a:spcPct val="164020"/>
              </a:lnSpc>
              <a:spcBef>
                <a:spcPts val="0"/>
              </a:spcBef>
              <a:spcAft>
                <a:spcPts val="0"/>
              </a:spcAft>
              <a:buClr>
                <a:schemeClr val="dk1"/>
              </a:buClr>
              <a:buSzPts val="1000"/>
              <a:buFont typeface="Arial"/>
              <a:buNone/>
            </a:pPr>
            <a:r>
              <a:rPr b="0" i="0" lang="en" sz="1000" u="none" cap="none" strike="noStrike">
                <a:solidFill>
                  <a:schemeClr val="dk1"/>
                </a:solidFill>
                <a:latin typeface="Montserrat"/>
                <a:ea typeface="Montserrat"/>
                <a:cs typeface="Montserrat"/>
                <a:sym typeface="Montserrat"/>
              </a:rPr>
              <a:t>web: </a:t>
            </a:r>
            <a:r>
              <a:rPr b="0" i="0" lang="en" sz="1000" u="sng" cap="none" strike="noStrike">
                <a:solidFill>
                  <a:schemeClr val="hlink"/>
                </a:solidFill>
                <a:latin typeface="Montserrat"/>
                <a:ea typeface="Montserrat"/>
                <a:cs typeface="Montserrat"/>
                <a:sym typeface="Montserrat"/>
                <a:hlinkClick r:id="rId14"/>
              </a:rPr>
              <a:t>beyondsportstours.com</a:t>
            </a:r>
            <a:endParaRPr b="0" i="0" sz="1000" u="none" cap="none" strike="noStrike">
              <a:solidFill>
                <a:schemeClr val="dk1"/>
              </a:solidFill>
              <a:latin typeface="Montserrat"/>
              <a:ea typeface="Montserrat"/>
              <a:cs typeface="Montserrat"/>
              <a:sym typeface="Montserrat"/>
            </a:endParaRPr>
          </a:p>
          <a:p>
            <a:pPr indent="0" lvl="0" marL="0" marR="0" rtl="0" algn="ctr">
              <a:lnSpc>
                <a:spcPct val="164020"/>
              </a:lnSpc>
              <a:spcBef>
                <a:spcPts val="0"/>
              </a:spcBef>
              <a:spcAft>
                <a:spcPts val="0"/>
              </a:spcAft>
              <a:buClr>
                <a:schemeClr val="dk1"/>
              </a:buClr>
              <a:buSzPts val="1000"/>
              <a:buFont typeface="Arial"/>
              <a:buNone/>
            </a:pPr>
            <a:r>
              <a:rPr b="0" i="0" lang="en" sz="1000" u="sng" cap="none" strike="noStrike">
                <a:solidFill>
                  <a:schemeClr val="hlink"/>
                </a:solidFill>
                <a:latin typeface="Montserrat"/>
                <a:ea typeface="Montserrat"/>
                <a:cs typeface="Montserrat"/>
                <a:sym typeface="Montserrat"/>
                <a:hlinkClick r:id="rId15"/>
              </a:rPr>
              <a:t>Instagram</a:t>
            </a:r>
            <a:endParaRPr b="0" i="0" sz="1000" u="none" cap="none" strike="noStrike">
              <a:solidFill>
                <a:schemeClr val="dk1"/>
              </a:solidFill>
              <a:latin typeface="Montserrat"/>
              <a:ea typeface="Montserrat"/>
              <a:cs typeface="Montserrat"/>
              <a:sym typeface="Montserrat"/>
            </a:endParaRPr>
          </a:p>
        </p:txBody>
      </p:sp>
      <p:pic>
        <p:nvPicPr>
          <p:cNvPr id="361" name="Google Shape;361;p15"/>
          <p:cNvPicPr preferRelativeResize="0"/>
          <p:nvPr/>
        </p:nvPicPr>
        <p:blipFill rotWithShape="1">
          <a:blip r:embed="rId16">
            <a:alphaModFix/>
          </a:blip>
          <a:srcRect b="10500" l="0" r="0" t="-10500"/>
          <a:stretch/>
        </p:blipFill>
        <p:spPr>
          <a:xfrm>
            <a:off x="7274703" y="1871450"/>
            <a:ext cx="1333998" cy="666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A233"/>
        </a:solidFill>
      </p:bgPr>
    </p:bg>
    <p:spTree>
      <p:nvGrpSpPr>
        <p:cNvPr id="137" name="Shape 137"/>
        <p:cNvGrpSpPr/>
        <p:nvPr/>
      </p:nvGrpSpPr>
      <p:grpSpPr>
        <a:xfrm>
          <a:off x="0" y="0"/>
          <a:ext cx="0" cy="0"/>
          <a:chOff x="0" y="0"/>
          <a:chExt cx="0" cy="0"/>
        </a:xfrm>
      </p:grpSpPr>
      <p:grpSp>
        <p:nvGrpSpPr>
          <p:cNvPr id="138" name="Google Shape;138;p2"/>
          <p:cNvGrpSpPr/>
          <p:nvPr/>
        </p:nvGrpSpPr>
        <p:grpSpPr>
          <a:xfrm>
            <a:off x="0" y="333025"/>
            <a:ext cx="9145578" cy="3146526"/>
            <a:chOff x="0" y="333025"/>
            <a:chExt cx="9145578" cy="3146526"/>
          </a:xfrm>
        </p:grpSpPr>
        <p:pic>
          <p:nvPicPr>
            <p:cNvPr id="139" name="Google Shape;139;p2"/>
            <p:cNvPicPr preferRelativeResize="0"/>
            <p:nvPr/>
          </p:nvPicPr>
          <p:blipFill rotWithShape="1">
            <a:blip r:embed="rId3">
              <a:alphaModFix/>
            </a:blip>
            <a:srcRect b="12808" l="25084" r="23754" t="26737"/>
            <a:stretch/>
          </p:blipFill>
          <p:spPr>
            <a:xfrm>
              <a:off x="4411568" y="333025"/>
              <a:ext cx="4734010" cy="3146526"/>
            </a:xfrm>
            <a:prstGeom prst="rect">
              <a:avLst/>
            </a:prstGeom>
            <a:noFill/>
            <a:ln>
              <a:noFill/>
            </a:ln>
          </p:spPr>
        </p:pic>
        <p:pic>
          <p:nvPicPr>
            <p:cNvPr id="140" name="Google Shape;140;p2"/>
            <p:cNvPicPr preferRelativeResize="0"/>
            <p:nvPr/>
          </p:nvPicPr>
          <p:blipFill rotWithShape="1">
            <a:blip r:embed="rId4">
              <a:alphaModFix/>
            </a:blip>
            <a:srcRect b="12347" l="22687" r="26121" t="24195"/>
            <a:stretch/>
          </p:blipFill>
          <p:spPr>
            <a:xfrm>
              <a:off x="0" y="333025"/>
              <a:ext cx="4512600" cy="3146526"/>
            </a:xfrm>
            <a:prstGeom prst="rect">
              <a:avLst/>
            </a:prstGeom>
            <a:noFill/>
            <a:ln>
              <a:noFill/>
            </a:ln>
          </p:spPr>
        </p:pic>
      </p:grpSp>
      <p:sp>
        <p:nvSpPr>
          <p:cNvPr id="141" name="Google Shape;141;p2"/>
          <p:cNvSpPr/>
          <p:nvPr/>
        </p:nvSpPr>
        <p:spPr>
          <a:xfrm>
            <a:off x="0" y="3426525"/>
            <a:ext cx="9144000" cy="1716900"/>
          </a:xfrm>
          <a:prstGeom prst="rect">
            <a:avLst/>
          </a:prstGeom>
          <a:solidFill>
            <a:srgbClr val="F9FC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
          <p:cNvSpPr txBox="1"/>
          <p:nvPr/>
        </p:nvSpPr>
        <p:spPr>
          <a:xfrm>
            <a:off x="0" y="11350"/>
            <a:ext cx="9144000" cy="497100"/>
          </a:xfrm>
          <a:prstGeom prst="rect">
            <a:avLst/>
          </a:prstGeom>
          <a:solidFill>
            <a:srgbClr val="5FA233"/>
          </a:solidFill>
          <a:ln>
            <a:noFill/>
          </a:ln>
        </p:spPr>
        <p:txBody>
          <a:bodyPr anchorCtr="0" anchor="t" bIns="0" lIns="0" spcFirstLastPara="1" rIns="0" wrap="square" tIns="0">
            <a:noAutofit/>
          </a:bodyPr>
          <a:lstStyle/>
          <a:p>
            <a:pPr indent="0" lvl="0" marL="0" marR="0" rtl="0" algn="ctr">
              <a:lnSpc>
                <a:spcPct val="125003"/>
              </a:lnSpc>
              <a:spcBef>
                <a:spcPts val="1000"/>
              </a:spcBef>
              <a:spcAft>
                <a:spcPts val="0"/>
              </a:spcAft>
              <a:buClr>
                <a:srgbClr val="000000"/>
              </a:buClr>
              <a:buSzPts val="2200"/>
              <a:buFont typeface="Arial"/>
              <a:buNone/>
            </a:pPr>
            <a:r>
              <a:rPr b="1" i="0" lang="en" sz="2200" u="none" cap="none" strike="noStrike">
                <a:solidFill>
                  <a:srgbClr val="F9FCFF"/>
                </a:solidFill>
                <a:latin typeface="Montserrat"/>
                <a:ea typeface="Montserrat"/>
                <a:cs typeface="Montserrat"/>
                <a:sym typeface="Montserrat"/>
              </a:rPr>
              <a:t>BEST IN CLASS IMMERSIVE EDUCATION &amp; TRAVEL PROGRAMS</a:t>
            </a:r>
            <a:endParaRPr b="0" i="0" sz="2200" u="none" cap="none" strike="noStrike">
              <a:solidFill>
                <a:srgbClr val="000000"/>
              </a:solidFill>
              <a:latin typeface="Arial"/>
              <a:ea typeface="Arial"/>
              <a:cs typeface="Arial"/>
              <a:sym typeface="Arial"/>
            </a:endParaRPr>
          </a:p>
        </p:txBody>
      </p:sp>
      <p:pic>
        <p:nvPicPr>
          <p:cNvPr id="143" name="Google Shape;143;p2"/>
          <p:cNvPicPr preferRelativeResize="0"/>
          <p:nvPr/>
        </p:nvPicPr>
        <p:blipFill rotWithShape="1">
          <a:blip r:embed="rId5">
            <a:alphaModFix/>
          </a:blip>
          <a:srcRect b="0" l="0" r="0" t="0"/>
          <a:stretch/>
        </p:blipFill>
        <p:spPr>
          <a:xfrm>
            <a:off x="1327463" y="3443262"/>
            <a:ext cx="1792872" cy="770300"/>
          </a:xfrm>
          <a:prstGeom prst="rect">
            <a:avLst/>
          </a:prstGeom>
          <a:noFill/>
          <a:ln>
            <a:noFill/>
          </a:ln>
        </p:spPr>
      </p:pic>
      <p:sp>
        <p:nvSpPr>
          <p:cNvPr id="144" name="Google Shape;144;p2"/>
          <p:cNvSpPr txBox="1"/>
          <p:nvPr/>
        </p:nvSpPr>
        <p:spPr>
          <a:xfrm>
            <a:off x="4665375" y="4144350"/>
            <a:ext cx="4512600" cy="872700"/>
          </a:xfrm>
          <a:prstGeom prst="rect">
            <a:avLst/>
          </a:prstGeom>
          <a:noFill/>
          <a:ln>
            <a:noFill/>
          </a:ln>
        </p:spPr>
        <p:txBody>
          <a:bodyPr anchorCtr="0" anchor="t" bIns="91425" lIns="91425" spcFirstLastPara="1" rIns="91425" wrap="square" tIns="91425">
            <a:noAutofit/>
          </a:bodyPr>
          <a:lstStyle/>
          <a:p>
            <a:pPr indent="0" lvl="0" marL="0" marR="0" rtl="0" algn="ctr">
              <a:lnSpc>
                <a:spcPct val="168000"/>
              </a:lnSpc>
              <a:spcBef>
                <a:spcPts val="0"/>
              </a:spcBef>
              <a:spcAft>
                <a:spcPts val="0"/>
              </a:spcAft>
              <a:buClr>
                <a:srgbClr val="000000"/>
              </a:buClr>
              <a:buSzPts val="1100"/>
              <a:buFont typeface="Arial"/>
              <a:buNone/>
            </a:pPr>
            <a:r>
              <a:rPr b="0" i="0" lang="en" sz="1100" u="none" cap="none" strike="noStrike">
                <a:solidFill>
                  <a:srgbClr val="545454"/>
                </a:solidFill>
                <a:latin typeface="Montserrat"/>
                <a:ea typeface="Montserrat"/>
                <a:cs typeface="Montserrat"/>
                <a:sym typeface="Montserrat"/>
              </a:rPr>
              <a:t>Summer Springboard combines career exploration with hands-on learning, company visits, and </a:t>
            </a:r>
            <a:r>
              <a:rPr b="1" i="0" lang="en" sz="1100" u="sng" cap="none" strike="noStrike">
                <a:solidFill>
                  <a:srgbClr val="545454"/>
                </a:solidFill>
                <a:latin typeface="Montserrat"/>
                <a:ea typeface="Montserrat"/>
                <a:cs typeface="Montserrat"/>
                <a:sym typeface="Montserrat"/>
              </a:rPr>
              <a:t>college prep on the</a:t>
            </a:r>
            <a:r>
              <a:rPr b="0" i="0" lang="en" sz="1100" u="sng" cap="none" strike="noStrike">
                <a:solidFill>
                  <a:srgbClr val="545454"/>
                </a:solidFill>
                <a:latin typeface="Montserrat"/>
                <a:ea typeface="Montserrat"/>
                <a:cs typeface="Montserrat"/>
                <a:sym typeface="Montserrat"/>
              </a:rPr>
              <a:t> </a:t>
            </a:r>
            <a:r>
              <a:rPr b="1" i="0" lang="en" sz="1100" u="sng" cap="none" strike="noStrike">
                <a:solidFill>
                  <a:srgbClr val="545454"/>
                </a:solidFill>
                <a:latin typeface="Montserrat"/>
                <a:ea typeface="Montserrat"/>
                <a:cs typeface="Montserrat"/>
                <a:sym typeface="Montserrat"/>
              </a:rPr>
              <a:t>campuses of top American universities</a:t>
            </a:r>
            <a:r>
              <a:rPr b="0" i="0" lang="en" sz="1100" u="none" cap="none" strike="noStrike">
                <a:solidFill>
                  <a:srgbClr val="545454"/>
                </a:solidFill>
                <a:latin typeface="Montserrat"/>
                <a:ea typeface="Montserrat"/>
                <a:cs typeface="Montserrat"/>
                <a:sym typeface="Montserrat"/>
              </a:rPr>
              <a:t>.</a:t>
            </a:r>
            <a:endParaRPr b="0" i="0" sz="700" u="none" cap="none" strike="noStrike">
              <a:solidFill>
                <a:srgbClr val="545454"/>
              </a:solidFill>
              <a:latin typeface="Arial"/>
              <a:ea typeface="Arial"/>
              <a:cs typeface="Arial"/>
              <a:sym typeface="Arial"/>
            </a:endParaRPr>
          </a:p>
        </p:txBody>
      </p:sp>
      <p:sp>
        <p:nvSpPr>
          <p:cNvPr id="145" name="Google Shape;145;p2"/>
          <p:cNvSpPr txBox="1"/>
          <p:nvPr/>
        </p:nvSpPr>
        <p:spPr>
          <a:xfrm>
            <a:off x="0" y="4144350"/>
            <a:ext cx="4447800" cy="872700"/>
          </a:xfrm>
          <a:prstGeom prst="rect">
            <a:avLst/>
          </a:prstGeom>
          <a:noFill/>
          <a:ln>
            <a:noFill/>
          </a:ln>
        </p:spPr>
        <p:txBody>
          <a:bodyPr anchorCtr="0" anchor="t" bIns="91425" lIns="91425" spcFirstLastPara="1" rIns="91425" wrap="square" tIns="91425">
            <a:noAutofit/>
          </a:bodyPr>
          <a:lstStyle/>
          <a:p>
            <a:pPr indent="0" lvl="0" marL="0" marR="0" rtl="0" algn="ctr">
              <a:lnSpc>
                <a:spcPct val="168000"/>
              </a:lnSpc>
              <a:spcBef>
                <a:spcPts val="0"/>
              </a:spcBef>
              <a:spcAft>
                <a:spcPts val="0"/>
              </a:spcAft>
              <a:buClr>
                <a:srgbClr val="000000"/>
              </a:buClr>
              <a:buSzPts val="1100"/>
              <a:buFont typeface="Arial"/>
              <a:buNone/>
            </a:pPr>
            <a:r>
              <a:rPr b="0" i="0" lang="en" sz="1100" u="none" cap="none" strike="noStrike">
                <a:solidFill>
                  <a:srgbClr val="545454"/>
                </a:solidFill>
                <a:latin typeface="Montserrat"/>
                <a:ea typeface="Montserrat"/>
                <a:cs typeface="Montserrat"/>
                <a:sym typeface="Montserrat"/>
              </a:rPr>
              <a:t>Global Leadership Adventures offers </a:t>
            </a:r>
            <a:r>
              <a:rPr b="1" i="0" lang="en" sz="1100" u="sng" cap="none" strike="noStrike">
                <a:solidFill>
                  <a:srgbClr val="545454"/>
                </a:solidFill>
                <a:latin typeface="Montserrat"/>
                <a:ea typeface="Montserrat"/>
                <a:cs typeface="Montserrat"/>
                <a:sym typeface="Montserrat"/>
              </a:rPr>
              <a:t>international service-learning</a:t>
            </a:r>
            <a:r>
              <a:rPr b="0" i="0" lang="en" sz="1100" u="none" cap="none" strike="noStrike">
                <a:solidFill>
                  <a:srgbClr val="545454"/>
                </a:solidFill>
                <a:latin typeface="Montserrat"/>
                <a:ea typeface="Montserrat"/>
                <a:cs typeface="Montserrat"/>
                <a:sym typeface="Montserrat"/>
              </a:rPr>
              <a:t> programs with a variety of academic themes in 19 countries around the world.</a:t>
            </a:r>
            <a:endParaRPr b="0" i="0" sz="700" u="none" cap="none" strike="noStrike">
              <a:solidFill>
                <a:srgbClr val="545454"/>
              </a:solidFill>
              <a:latin typeface="Arial"/>
              <a:ea typeface="Arial"/>
              <a:cs typeface="Arial"/>
              <a:sym typeface="Arial"/>
            </a:endParaRPr>
          </a:p>
        </p:txBody>
      </p:sp>
      <p:pic>
        <p:nvPicPr>
          <p:cNvPr id="146" name="Google Shape;146;p2"/>
          <p:cNvPicPr preferRelativeResize="0"/>
          <p:nvPr/>
        </p:nvPicPr>
        <p:blipFill rotWithShape="1">
          <a:blip r:embed="rId6">
            <a:alphaModFix/>
          </a:blip>
          <a:srcRect b="0" l="0" r="0" t="0"/>
          <a:stretch/>
        </p:blipFill>
        <p:spPr>
          <a:xfrm>
            <a:off x="5923900" y="3443250"/>
            <a:ext cx="1995549" cy="701100"/>
          </a:xfrm>
          <a:prstGeom prst="rect">
            <a:avLst/>
          </a:prstGeom>
          <a:noFill/>
          <a:ln>
            <a:noFill/>
          </a:ln>
        </p:spPr>
      </p:pic>
      <p:pic>
        <p:nvPicPr>
          <p:cNvPr id="147" name="Google Shape;147;p2"/>
          <p:cNvPicPr preferRelativeResize="0"/>
          <p:nvPr/>
        </p:nvPicPr>
        <p:blipFill rotWithShape="1">
          <a:blip r:embed="rId7">
            <a:alphaModFix/>
          </a:blip>
          <a:srcRect b="0" l="0" r="0" t="0"/>
          <a:stretch/>
        </p:blipFill>
        <p:spPr>
          <a:xfrm>
            <a:off x="4520550" y="508450"/>
            <a:ext cx="4623451" cy="2910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A233"/>
        </a:solidFill>
      </p:bgPr>
    </p:bg>
    <p:spTree>
      <p:nvGrpSpPr>
        <p:cNvPr id="151" name="Shape 151"/>
        <p:cNvGrpSpPr/>
        <p:nvPr/>
      </p:nvGrpSpPr>
      <p:grpSpPr>
        <a:xfrm>
          <a:off x="0" y="0"/>
          <a:ext cx="0" cy="0"/>
          <a:chOff x="0" y="0"/>
          <a:chExt cx="0" cy="0"/>
        </a:xfrm>
      </p:grpSpPr>
      <p:grpSp>
        <p:nvGrpSpPr>
          <p:cNvPr id="152" name="Google Shape;152;p3"/>
          <p:cNvGrpSpPr/>
          <p:nvPr/>
        </p:nvGrpSpPr>
        <p:grpSpPr>
          <a:xfrm>
            <a:off x="0" y="448462"/>
            <a:ext cx="4572158" cy="3027188"/>
            <a:chOff x="0" y="448475"/>
            <a:chExt cx="4088124" cy="2978051"/>
          </a:xfrm>
        </p:grpSpPr>
        <p:pic>
          <p:nvPicPr>
            <p:cNvPr id="153" name="Google Shape;153;p3"/>
            <p:cNvPicPr preferRelativeResize="0"/>
            <p:nvPr/>
          </p:nvPicPr>
          <p:blipFill rotWithShape="1">
            <a:blip r:embed="rId3">
              <a:alphaModFix/>
            </a:blip>
            <a:srcRect b="0" l="0" r="0" t="0"/>
            <a:stretch/>
          </p:blipFill>
          <p:spPr>
            <a:xfrm>
              <a:off x="1899575" y="448475"/>
              <a:ext cx="2188549" cy="2978051"/>
            </a:xfrm>
            <a:prstGeom prst="rect">
              <a:avLst/>
            </a:prstGeom>
            <a:noFill/>
            <a:ln>
              <a:noFill/>
            </a:ln>
          </p:spPr>
        </p:pic>
        <p:pic>
          <p:nvPicPr>
            <p:cNvPr id="154" name="Google Shape;154;p3"/>
            <p:cNvPicPr preferRelativeResize="0"/>
            <p:nvPr/>
          </p:nvPicPr>
          <p:blipFill rotWithShape="1">
            <a:blip r:embed="rId4">
              <a:alphaModFix/>
            </a:blip>
            <a:srcRect b="0" l="0" r="0" t="0"/>
            <a:stretch/>
          </p:blipFill>
          <p:spPr>
            <a:xfrm>
              <a:off x="0" y="448475"/>
              <a:ext cx="1899575" cy="1424687"/>
            </a:xfrm>
            <a:prstGeom prst="rect">
              <a:avLst/>
            </a:prstGeom>
            <a:noFill/>
            <a:ln>
              <a:noFill/>
            </a:ln>
          </p:spPr>
        </p:pic>
        <p:pic>
          <p:nvPicPr>
            <p:cNvPr id="155" name="Google Shape;155;p3"/>
            <p:cNvPicPr preferRelativeResize="0"/>
            <p:nvPr/>
          </p:nvPicPr>
          <p:blipFill rotWithShape="1">
            <a:blip r:embed="rId5">
              <a:alphaModFix/>
            </a:blip>
            <a:srcRect b="0" l="0" r="0" t="0"/>
            <a:stretch/>
          </p:blipFill>
          <p:spPr>
            <a:xfrm>
              <a:off x="0" y="1645725"/>
              <a:ext cx="1931725" cy="1780799"/>
            </a:xfrm>
            <a:prstGeom prst="rect">
              <a:avLst/>
            </a:prstGeom>
            <a:noFill/>
            <a:ln>
              <a:noFill/>
            </a:ln>
          </p:spPr>
        </p:pic>
      </p:grpSp>
      <p:pic>
        <p:nvPicPr>
          <p:cNvPr id="156" name="Google Shape;156;p3"/>
          <p:cNvPicPr preferRelativeResize="0"/>
          <p:nvPr/>
        </p:nvPicPr>
        <p:blipFill rotWithShape="1">
          <a:blip r:embed="rId6">
            <a:alphaModFix/>
          </a:blip>
          <a:srcRect b="0" l="0" r="0" t="0"/>
          <a:stretch/>
        </p:blipFill>
        <p:spPr>
          <a:xfrm>
            <a:off x="4572150" y="448475"/>
            <a:ext cx="4572150" cy="3478136"/>
          </a:xfrm>
          <a:prstGeom prst="rect">
            <a:avLst/>
          </a:prstGeom>
          <a:noFill/>
          <a:ln>
            <a:noFill/>
          </a:ln>
        </p:spPr>
      </p:pic>
      <p:sp>
        <p:nvSpPr>
          <p:cNvPr id="157" name="Google Shape;157;p3"/>
          <p:cNvSpPr/>
          <p:nvPr/>
        </p:nvSpPr>
        <p:spPr>
          <a:xfrm>
            <a:off x="0" y="3426525"/>
            <a:ext cx="9144000" cy="1716900"/>
          </a:xfrm>
          <a:prstGeom prst="rect">
            <a:avLst/>
          </a:prstGeom>
          <a:solidFill>
            <a:srgbClr val="F9FC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3"/>
          <p:cNvSpPr txBox="1"/>
          <p:nvPr/>
        </p:nvSpPr>
        <p:spPr>
          <a:xfrm>
            <a:off x="0" y="11350"/>
            <a:ext cx="9144000" cy="497100"/>
          </a:xfrm>
          <a:prstGeom prst="rect">
            <a:avLst/>
          </a:prstGeom>
          <a:solidFill>
            <a:srgbClr val="5FA233"/>
          </a:solidFill>
          <a:ln>
            <a:noFill/>
          </a:ln>
        </p:spPr>
        <p:txBody>
          <a:bodyPr anchorCtr="0" anchor="t" bIns="0" lIns="0" spcFirstLastPara="1" rIns="0" wrap="square" tIns="0">
            <a:noAutofit/>
          </a:bodyPr>
          <a:lstStyle/>
          <a:p>
            <a:pPr indent="0" lvl="0" marL="0" marR="0" rtl="0" algn="ctr">
              <a:lnSpc>
                <a:spcPct val="125000"/>
              </a:lnSpc>
              <a:spcBef>
                <a:spcPts val="500"/>
              </a:spcBef>
              <a:spcAft>
                <a:spcPts val="0"/>
              </a:spcAft>
              <a:buClr>
                <a:srgbClr val="000000"/>
              </a:buClr>
              <a:buSzPts val="2400"/>
              <a:buFont typeface="Arial"/>
              <a:buNone/>
            </a:pPr>
            <a:r>
              <a:rPr b="1" i="0" lang="en" sz="2400" u="none" cap="none" strike="noStrike">
                <a:solidFill>
                  <a:srgbClr val="F9FCFF"/>
                </a:solidFill>
                <a:latin typeface="Montserrat"/>
                <a:ea typeface="Montserrat"/>
                <a:cs typeface="Montserrat"/>
                <a:sym typeface="Montserrat"/>
              </a:rPr>
              <a:t>A PATHWAY FOR EVERY DREAM</a:t>
            </a:r>
            <a:endParaRPr b="0" i="0" sz="2400" u="none" cap="none" strike="noStrike">
              <a:solidFill>
                <a:srgbClr val="000000"/>
              </a:solidFill>
              <a:latin typeface="Arial"/>
              <a:ea typeface="Arial"/>
              <a:cs typeface="Arial"/>
              <a:sym typeface="Arial"/>
            </a:endParaRPr>
          </a:p>
        </p:txBody>
      </p:sp>
      <p:sp>
        <p:nvSpPr>
          <p:cNvPr id="159" name="Google Shape;159;p3"/>
          <p:cNvSpPr txBox="1"/>
          <p:nvPr/>
        </p:nvSpPr>
        <p:spPr>
          <a:xfrm>
            <a:off x="4447800" y="4060175"/>
            <a:ext cx="4696500" cy="1079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100"/>
              <a:buFont typeface="Arial"/>
              <a:buNone/>
            </a:pPr>
            <a:r>
              <a:rPr b="0" i="0" lang="en" sz="1100" u="none" cap="none" strike="noStrike">
                <a:solidFill>
                  <a:srgbClr val="545454"/>
                </a:solidFill>
                <a:latin typeface="Montserrat"/>
                <a:ea typeface="Montserrat"/>
                <a:cs typeface="Montserrat"/>
                <a:sym typeface="Montserrat"/>
              </a:rPr>
              <a:t>At </a:t>
            </a:r>
            <a:r>
              <a:rPr b="1" i="0" lang="en" sz="1100" u="none" cap="none" strike="noStrike">
                <a:solidFill>
                  <a:srgbClr val="545454"/>
                </a:solidFill>
                <a:latin typeface="Montserrat"/>
                <a:ea typeface="Montserrat"/>
                <a:cs typeface="Montserrat"/>
                <a:sym typeface="Montserrat"/>
              </a:rPr>
              <a:t>Beyond Sports</a:t>
            </a:r>
            <a:r>
              <a:rPr b="0" i="0" lang="en" sz="1100" u="none" cap="none" strike="noStrike">
                <a:solidFill>
                  <a:srgbClr val="545454"/>
                </a:solidFill>
                <a:latin typeface="Montserrat"/>
                <a:ea typeface="Montserrat"/>
                <a:cs typeface="Montserrat"/>
                <a:sym typeface="Montserrat"/>
              </a:rPr>
              <a:t>, individual high school athletes come together from across the U.S. to travel abroad and engage in competitive games against local teams for a truly transformational experience!</a:t>
            </a:r>
            <a:endParaRPr b="0" i="0" sz="1100" u="none" cap="none" strike="noStrike">
              <a:solidFill>
                <a:srgbClr val="545454"/>
              </a:solidFill>
              <a:latin typeface="Montserrat"/>
              <a:ea typeface="Montserrat"/>
              <a:cs typeface="Montserrat"/>
              <a:sym typeface="Montserrat"/>
            </a:endParaRPr>
          </a:p>
          <a:p>
            <a:pPr indent="0" lvl="0" marL="0" marR="0" rtl="0" algn="ctr">
              <a:lnSpc>
                <a:spcPct val="168000"/>
              </a:lnSpc>
              <a:spcBef>
                <a:spcPts val="0"/>
              </a:spcBef>
              <a:spcAft>
                <a:spcPts val="0"/>
              </a:spcAft>
              <a:buClr>
                <a:srgbClr val="000000"/>
              </a:buClr>
              <a:buSzPts val="1100"/>
              <a:buFont typeface="Arial"/>
              <a:buNone/>
            </a:pPr>
            <a:r>
              <a:t/>
            </a:r>
            <a:endParaRPr b="0" i="0" sz="1100" u="none" cap="none" strike="noStrike">
              <a:solidFill>
                <a:srgbClr val="545454"/>
              </a:solidFill>
              <a:latin typeface="Montserrat"/>
              <a:ea typeface="Montserrat"/>
              <a:cs typeface="Montserrat"/>
              <a:sym typeface="Montserrat"/>
            </a:endParaRPr>
          </a:p>
        </p:txBody>
      </p:sp>
      <p:sp>
        <p:nvSpPr>
          <p:cNvPr id="160" name="Google Shape;160;p3"/>
          <p:cNvSpPr txBox="1"/>
          <p:nvPr/>
        </p:nvSpPr>
        <p:spPr>
          <a:xfrm>
            <a:off x="0" y="4144350"/>
            <a:ext cx="4447800" cy="872700"/>
          </a:xfrm>
          <a:prstGeom prst="rect">
            <a:avLst/>
          </a:prstGeom>
          <a:noFill/>
          <a:ln>
            <a:noFill/>
          </a:ln>
        </p:spPr>
        <p:txBody>
          <a:bodyPr anchorCtr="0" anchor="t" bIns="91425" lIns="91425" spcFirstLastPara="1" rIns="91425" wrap="square" tIns="91425">
            <a:noAutofit/>
          </a:bodyPr>
          <a:lstStyle/>
          <a:p>
            <a:pPr indent="0" lvl="0" marL="0" marR="0" rtl="0" algn="ctr">
              <a:lnSpc>
                <a:spcPct val="168000"/>
              </a:lnSpc>
              <a:spcBef>
                <a:spcPts val="0"/>
              </a:spcBef>
              <a:spcAft>
                <a:spcPts val="0"/>
              </a:spcAft>
              <a:buClr>
                <a:srgbClr val="000000"/>
              </a:buClr>
              <a:buSzPts val="1100"/>
              <a:buFont typeface="Arial"/>
              <a:buNone/>
            </a:pPr>
            <a:r>
              <a:rPr b="0" i="0" lang="en" sz="1100" u="none" cap="none" strike="noStrike">
                <a:solidFill>
                  <a:srgbClr val="545454"/>
                </a:solidFill>
                <a:latin typeface="Montserrat"/>
                <a:ea typeface="Montserrat"/>
                <a:cs typeface="Montserrat"/>
                <a:sym typeface="Montserrat"/>
              </a:rPr>
              <a:t>Teen Travel Network offers </a:t>
            </a:r>
            <a:r>
              <a:rPr b="1" i="0" lang="en" sz="1100" u="sng" cap="none" strike="noStrike">
                <a:solidFill>
                  <a:srgbClr val="545454"/>
                </a:solidFill>
                <a:latin typeface="Montserrat"/>
                <a:ea typeface="Montserrat"/>
                <a:cs typeface="Montserrat"/>
                <a:sym typeface="Montserrat"/>
              </a:rPr>
              <a:t>international cultural-learning</a:t>
            </a:r>
            <a:r>
              <a:rPr b="0" i="0" lang="en" sz="1100" u="none" cap="none" strike="noStrike">
                <a:solidFill>
                  <a:srgbClr val="545454"/>
                </a:solidFill>
                <a:latin typeface="Montserrat"/>
                <a:ea typeface="Montserrat"/>
                <a:cs typeface="Montserrat"/>
                <a:sym typeface="Montserrat"/>
              </a:rPr>
              <a:t> programs around the world aiming to develop global citizenship while seeing the most iconic sites on earth!</a:t>
            </a:r>
            <a:endParaRPr b="0" i="0" sz="700" u="none" cap="none" strike="noStrike">
              <a:solidFill>
                <a:srgbClr val="545454"/>
              </a:solidFill>
              <a:latin typeface="Arial"/>
              <a:ea typeface="Arial"/>
              <a:cs typeface="Arial"/>
              <a:sym typeface="Arial"/>
            </a:endParaRPr>
          </a:p>
        </p:txBody>
      </p:sp>
      <p:pic>
        <p:nvPicPr>
          <p:cNvPr id="161" name="Google Shape;161;p3"/>
          <p:cNvPicPr preferRelativeResize="0"/>
          <p:nvPr/>
        </p:nvPicPr>
        <p:blipFill rotWithShape="1">
          <a:blip r:embed="rId7">
            <a:alphaModFix/>
          </a:blip>
          <a:srcRect b="10500" l="0" r="0" t="-10500"/>
          <a:stretch/>
        </p:blipFill>
        <p:spPr>
          <a:xfrm>
            <a:off x="6205650" y="3426525"/>
            <a:ext cx="1419745" cy="709850"/>
          </a:xfrm>
          <a:prstGeom prst="rect">
            <a:avLst/>
          </a:prstGeom>
          <a:noFill/>
          <a:ln>
            <a:noFill/>
          </a:ln>
        </p:spPr>
      </p:pic>
      <p:pic>
        <p:nvPicPr>
          <p:cNvPr id="162" name="Google Shape;162;p3"/>
          <p:cNvPicPr preferRelativeResize="0"/>
          <p:nvPr/>
        </p:nvPicPr>
        <p:blipFill>
          <a:blip r:embed="rId8">
            <a:alphaModFix/>
          </a:blip>
          <a:stretch>
            <a:fillRect/>
          </a:stretch>
        </p:blipFill>
        <p:spPr>
          <a:xfrm>
            <a:off x="1325495" y="3426525"/>
            <a:ext cx="1796828" cy="7843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166" name="Shape 166"/>
        <p:cNvGrpSpPr/>
        <p:nvPr/>
      </p:nvGrpSpPr>
      <p:grpSpPr>
        <a:xfrm>
          <a:off x="0" y="0"/>
          <a:ext cx="0" cy="0"/>
          <a:chOff x="0" y="0"/>
          <a:chExt cx="0" cy="0"/>
        </a:xfrm>
      </p:grpSpPr>
      <p:grpSp>
        <p:nvGrpSpPr>
          <p:cNvPr id="167" name="Google Shape;167;p4"/>
          <p:cNvGrpSpPr/>
          <p:nvPr/>
        </p:nvGrpSpPr>
        <p:grpSpPr>
          <a:xfrm>
            <a:off x="172625" y="-541763"/>
            <a:ext cx="8858025" cy="2696213"/>
            <a:chOff x="-3029220" y="-19050"/>
            <a:chExt cx="23621400" cy="7189901"/>
          </a:xfrm>
        </p:grpSpPr>
        <p:sp>
          <p:nvSpPr>
            <p:cNvPr id="168" name="Google Shape;168;p4"/>
            <p:cNvSpPr txBox="1"/>
            <p:nvPr/>
          </p:nvSpPr>
          <p:spPr>
            <a:xfrm>
              <a:off x="0" y="1430661"/>
              <a:ext cx="17404891" cy="2554365"/>
            </a:xfrm>
            <a:prstGeom prst="rect">
              <a:avLst/>
            </a:prstGeom>
            <a:noFill/>
            <a:ln>
              <a:noFill/>
            </a:ln>
          </p:spPr>
          <p:txBody>
            <a:bodyPr anchorCtr="0" anchor="t" bIns="0" lIns="0" spcFirstLastPara="1" rIns="0" wrap="square" tIns="0">
              <a:noAutofit/>
            </a:bodyPr>
            <a:lstStyle/>
            <a:p>
              <a:pPr indent="0" lvl="0" marL="0" marR="0" rtl="0" algn="ctr">
                <a:lnSpc>
                  <a:spcPct val="97992"/>
                </a:lnSpc>
                <a:spcBef>
                  <a:spcPts val="0"/>
                </a:spcBef>
                <a:spcAft>
                  <a:spcPts val="0"/>
                </a:spcAft>
                <a:buClr>
                  <a:srgbClr val="000000"/>
                </a:buClr>
                <a:buSzPts val="7000"/>
                <a:buFont typeface="Arial"/>
                <a:buNone/>
              </a:pPr>
              <a:r>
                <a:rPr b="1" i="0" lang="en" sz="7000" u="none" cap="none" strike="noStrike">
                  <a:solidFill>
                    <a:srgbClr val="545454"/>
                  </a:solidFill>
                  <a:latin typeface="Montserrat"/>
                  <a:ea typeface="Montserrat"/>
                  <a:cs typeface="Montserrat"/>
                  <a:sym typeface="Montserrat"/>
                </a:rPr>
                <a:t>80-90</a:t>
              </a:r>
              <a:r>
                <a:rPr b="1" i="0" lang="en" sz="1200" u="none" cap="none" strike="noStrike">
                  <a:solidFill>
                    <a:srgbClr val="545454"/>
                  </a:solidFill>
                  <a:latin typeface="Montserrat"/>
                  <a:ea typeface="Montserrat"/>
                  <a:cs typeface="Montserrat"/>
                  <a:sym typeface="Montserrat"/>
                </a:rPr>
                <a:t> </a:t>
              </a:r>
              <a:r>
                <a:rPr b="1" i="0" lang="en" sz="7000" u="none" cap="none" strike="noStrike">
                  <a:solidFill>
                    <a:srgbClr val="545454"/>
                  </a:solidFill>
                  <a:latin typeface="Montserrat"/>
                  <a:ea typeface="Montserrat"/>
                  <a:cs typeface="Montserrat"/>
                  <a:sym typeface="Montserrat"/>
                </a:rPr>
                <a:t>%</a:t>
              </a:r>
              <a:endParaRPr b="0" i="0" sz="700" u="none" cap="none" strike="noStrike">
                <a:solidFill>
                  <a:srgbClr val="000000"/>
                </a:solidFill>
                <a:latin typeface="Arial"/>
                <a:ea typeface="Arial"/>
                <a:cs typeface="Arial"/>
                <a:sym typeface="Arial"/>
              </a:endParaRPr>
            </a:p>
          </p:txBody>
        </p:sp>
        <p:sp>
          <p:nvSpPr>
            <p:cNvPr id="169" name="Google Shape;169;p4"/>
            <p:cNvSpPr txBox="1"/>
            <p:nvPr/>
          </p:nvSpPr>
          <p:spPr>
            <a:xfrm>
              <a:off x="0" y="-19050"/>
              <a:ext cx="17404891" cy="762742"/>
            </a:xfrm>
            <a:prstGeom prst="rect">
              <a:avLst/>
            </a:prstGeom>
            <a:noFill/>
            <a:ln>
              <a:noFill/>
            </a:ln>
          </p:spPr>
          <p:txBody>
            <a:bodyPr anchorCtr="0" anchor="t" bIns="0" lIns="0" spcFirstLastPara="1" rIns="0" wrap="square" tIns="0">
              <a:noAutofit/>
            </a:bodyPr>
            <a:lstStyle/>
            <a:p>
              <a:pPr indent="0" lvl="0" marL="0" marR="0" rtl="0" algn="ctr">
                <a:lnSpc>
                  <a:spcPct val="246666"/>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70" name="Google Shape;170;p4"/>
            <p:cNvSpPr txBox="1"/>
            <p:nvPr/>
          </p:nvSpPr>
          <p:spPr>
            <a:xfrm>
              <a:off x="0" y="4271946"/>
              <a:ext cx="17404800" cy="7542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Clr>
                  <a:srgbClr val="000000"/>
                </a:buClr>
                <a:buSzPts val="1600"/>
                <a:buFont typeface="Arial"/>
                <a:buNone/>
              </a:pPr>
              <a:r>
                <a:rPr b="0" i="0" lang="en" sz="1600" u="none" cap="none" strike="noStrike">
                  <a:solidFill>
                    <a:srgbClr val="5FA233"/>
                  </a:solidFill>
                  <a:latin typeface="Montserrat"/>
                  <a:ea typeface="Montserrat"/>
                  <a:cs typeface="Montserrat"/>
                  <a:sym typeface="Montserrat"/>
                </a:rPr>
                <a:t>OF STUDENTS ARE AMERICANS</a:t>
              </a:r>
              <a:endParaRPr b="0" i="0" sz="700" u="none" cap="none" strike="noStrike">
                <a:solidFill>
                  <a:srgbClr val="000000"/>
                </a:solidFill>
                <a:latin typeface="Arial"/>
                <a:ea typeface="Arial"/>
                <a:cs typeface="Arial"/>
                <a:sym typeface="Arial"/>
              </a:endParaRPr>
            </a:p>
          </p:txBody>
        </p:sp>
        <p:sp>
          <p:nvSpPr>
            <p:cNvPr id="171" name="Google Shape;171;p4"/>
            <p:cNvSpPr txBox="1"/>
            <p:nvPr/>
          </p:nvSpPr>
          <p:spPr>
            <a:xfrm>
              <a:off x="-3029220" y="5719451"/>
              <a:ext cx="23621400" cy="1451400"/>
            </a:xfrm>
            <a:prstGeom prst="rect">
              <a:avLst/>
            </a:prstGeom>
            <a:noFill/>
            <a:ln>
              <a:noFill/>
            </a:ln>
          </p:spPr>
          <p:txBody>
            <a:bodyPr anchorCtr="0" anchor="t" bIns="0" lIns="0" spcFirstLastPara="1" rIns="0" wrap="square" tIns="0">
              <a:noAutofit/>
            </a:bodyPr>
            <a:lstStyle/>
            <a:p>
              <a:pPr indent="0" lvl="0" marL="0" marR="0" rtl="0" algn="ctr">
                <a:lnSpc>
                  <a:spcPct val="164000"/>
                </a:lnSpc>
                <a:spcBef>
                  <a:spcPts val="0"/>
                </a:spcBef>
                <a:spcAft>
                  <a:spcPts val="0"/>
                </a:spcAft>
                <a:buClr>
                  <a:srgbClr val="000000"/>
                </a:buClr>
                <a:buSzPts val="1100"/>
                <a:buFont typeface="Arial"/>
                <a:buNone/>
              </a:pPr>
              <a:r>
                <a:rPr b="0" i="0" lang="en" sz="1100" u="none" cap="none" strike="noStrike">
                  <a:solidFill>
                    <a:srgbClr val="545454"/>
                  </a:solidFill>
                  <a:latin typeface="Montserrat"/>
                  <a:ea typeface="Montserrat"/>
                  <a:cs typeface="Montserrat"/>
                  <a:sym typeface="Montserrat"/>
                </a:rPr>
                <a:t>Unlike other summer programs, the vast majority of our students are high-achieving, college-bound teens from the United States. This provides </a:t>
              </a:r>
              <a:r>
                <a:rPr b="1" i="0" lang="en" sz="1100" u="none" cap="none" strike="noStrike">
                  <a:solidFill>
                    <a:srgbClr val="545454"/>
                  </a:solidFill>
                  <a:latin typeface="Montserrat"/>
                  <a:ea typeface="Montserrat"/>
                  <a:cs typeface="Montserrat"/>
                  <a:sym typeface="Montserrat"/>
                </a:rPr>
                <a:t>true English language immersion </a:t>
              </a:r>
              <a:r>
                <a:rPr b="0" i="0" lang="en" sz="1100" u="none" cap="none" strike="noStrike">
                  <a:solidFill>
                    <a:srgbClr val="545454"/>
                  </a:solidFill>
                  <a:latin typeface="Montserrat"/>
                  <a:ea typeface="Montserrat"/>
                  <a:cs typeface="Montserrat"/>
                  <a:sym typeface="Montserrat"/>
                </a:rPr>
                <a:t>and an</a:t>
              </a:r>
              <a:r>
                <a:rPr b="1" i="0" lang="en" sz="1100" u="none" cap="none" strike="noStrike">
                  <a:solidFill>
                    <a:srgbClr val="545454"/>
                  </a:solidFill>
                  <a:latin typeface="Montserrat"/>
                  <a:ea typeface="Montserrat"/>
                  <a:cs typeface="Montserrat"/>
                  <a:sym typeface="Montserrat"/>
                </a:rPr>
                <a:t> authentic connections with Americans students.</a:t>
              </a:r>
              <a:endParaRPr b="1" i="0" sz="1100" u="none" cap="none" strike="noStrike">
                <a:solidFill>
                  <a:srgbClr val="545454"/>
                </a:solidFill>
                <a:latin typeface="Montserrat"/>
                <a:ea typeface="Montserrat"/>
                <a:cs typeface="Montserrat"/>
                <a:sym typeface="Montserrat"/>
              </a:endParaRPr>
            </a:p>
          </p:txBody>
        </p:sp>
      </p:grpSp>
      <p:pic>
        <p:nvPicPr>
          <p:cNvPr id="172" name="Google Shape;172;p4"/>
          <p:cNvPicPr preferRelativeResize="0"/>
          <p:nvPr/>
        </p:nvPicPr>
        <p:blipFill rotWithShape="1">
          <a:blip r:embed="rId3">
            <a:alphaModFix/>
          </a:blip>
          <a:srcRect b="0" l="0" r="0" t="0"/>
          <a:stretch/>
        </p:blipFill>
        <p:spPr>
          <a:xfrm>
            <a:off x="4487900" y="2328099"/>
            <a:ext cx="4542753" cy="2810824"/>
          </a:xfrm>
          <a:prstGeom prst="rect">
            <a:avLst/>
          </a:prstGeom>
          <a:noFill/>
          <a:ln>
            <a:noFill/>
          </a:ln>
        </p:spPr>
      </p:pic>
      <p:pic>
        <p:nvPicPr>
          <p:cNvPr id="173" name="Google Shape;173;p4"/>
          <p:cNvPicPr preferRelativeResize="0"/>
          <p:nvPr/>
        </p:nvPicPr>
        <p:blipFill rotWithShape="1">
          <a:blip r:embed="rId4">
            <a:alphaModFix/>
          </a:blip>
          <a:srcRect b="0" l="0" r="0" t="0"/>
          <a:stretch/>
        </p:blipFill>
        <p:spPr>
          <a:xfrm>
            <a:off x="172625" y="2328100"/>
            <a:ext cx="4109501" cy="2810826"/>
          </a:xfrm>
          <a:prstGeom prst="rect">
            <a:avLst/>
          </a:prstGeom>
          <a:noFill/>
          <a:ln>
            <a:noFill/>
          </a:ln>
        </p:spPr>
      </p:pic>
      <p:sp>
        <p:nvSpPr>
          <p:cNvPr id="174" name="Google Shape;174;p4"/>
          <p:cNvSpPr txBox="1"/>
          <p:nvPr/>
        </p:nvSpPr>
        <p:spPr>
          <a:xfrm>
            <a:off x="5021225" y="1278275"/>
            <a:ext cx="1280400" cy="39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1" lang="en" sz="600" u="none" cap="none" strike="noStrike">
                <a:solidFill>
                  <a:srgbClr val="666666"/>
                </a:solidFill>
                <a:latin typeface="Calibri"/>
                <a:ea typeface="Calibri"/>
                <a:cs typeface="Calibri"/>
                <a:sym typeface="Calibri"/>
              </a:rPr>
              <a:t>* Exact amount varies by program.</a:t>
            </a:r>
            <a:endParaRPr b="0" i="1" sz="600" u="none" cap="none" strike="noStrike">
              <a:solidFill>
                <a:srgbClr val="666666"/>
              </a:solidFill>
              <a:latin typeface="Calibri"/>
              <a:ea typeface="Calibri"/>
              <a:cs typeface="Calibri"/>
              <a:sym typeface="Calibri"/>
            </a:endParaRPr>
          </a:p>
        </p:txBody>
      </p:sp>
      <p:sp>
        <p:nvSpPr>
          <p:cNvPr id="175" name="Google Shape;175;p4"/>
          <p:cNvSpPr txBox="1"/>
          <p:nvPr/>
        </p:nvSpPr>
        <p:spPr>
          <a:xfrm>
            <a:off x="6179850" y="212700"/>
            <a:ext cx="332700" cy="2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1" lang="en" sz="1000" u="none" cap="none" strike="noStrike">
                <a:solidFill>
                  <a:srgbClr val="666666"/>
                </a:solidFill>
                <a:latin typeface="Calibri"/>
                <a:ea typeface="Calibri"/>
                <a:cs typeface="Calibri"/>
                <a:sym typeface="Calibri"/>
              </a:rPr>
              <a:t>*</a:t>
            </a:r>
            <a:endParaRPr b="0" i="1" sz="1000" u="none" cap="none" strike="noStrike">
              <a:solidFill>
                <a:srgbClr val="666666"/>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179" name="Shape 179"/>
        <p:cNvGrpSpPr/>
        <p:nvPr/>
      </p:nvGrpSpPr>
      <p:grpSpPr>
        <a:xfrm>
          <a:off x="0" y="0"/>
          <a:ext cx="0" cy="0"/>
          <a:chOff x="0" y="0"/>
          <a:chExt cx="0" cy="0"/>
        </a:xfrm>
      </p:grpSpPr>
      <p:sp>
        <p:nvSpPr>
          <p:cNvPr id="180" name="Google Shape;180;p5"/>
          <p:cNvSpPr txBox="1"/>
          <p:nvPr/>
        </p:nvSpPr>
        <p:spPr>
          <a:xfrm>
            <a:off x="1308583" y="-160763"/>
            <a:ext cx="6526800" cy="285975"/>
          </a:xfrm>
          <a:prstGeom prst="rect">
            <a:avLst/>
          </a:prstGeom>
          <a:noFill/>
          <a:ln>
            <a:noFill/>
          </a:ln>
        </p:spPr>
        <p:txBody>
          <a:bodyPr anchorCtr="0" anchor="t" bIns="0" lIns="0" spcFirstLastPara="1" rIns="0" wrap="square" tIns="0">
            <a:noAutofit/>
          </a:bodyPr>
          <a:lstStyle/>
          <a:p>
            <a:pPr indent="0" lvl="0" marL="0" marR="0" rtl="0" algn="ctr">
              <a:lnSpc>
                <a:spcPct val="246666"/>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81" name="Google Shape;181;p5"/>
          <p:cNvSpPr/>
          <p:nvPr/>
        </p:nvSpPr>
        <p:spPr>
          <a:xfrm>
            <a:off x="236825" y="699950"/>
            <a:ext cx="4172400" cy="11871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DFSF</a:t>
            </a:r>
            <a:endParaRPr b="0" i="0" sz="1400" u="none" cap="none" strike="noStrike">
              <a:solidFill>
                <a:srgbClr val="000000"/>
              </a:solidFill>
              <a:latin typeface="Arial"/>
              <a:ea typeface="Arial"/>
              <a:cs typeface="Arial"/>
              <a:sym typeface="Arial"/>
            </a:endParaRPr>
          </a:p>
        </p:txBody>
      </p:sp>
      <p:sp>
        <p:nvSpPr>
          <p:cNvPr id="182" name="Google Shape;182;p5"/>
          <p:cNvSpPr/>
          <p:nvPr/>
        </p:nvSpPr>
        <p:spPr>
          <a:xfrm>
            <a:off x="4999475" y="699950"/>
            <a:ext cx="3924900" cy="10500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pic>
        <p:nvPicPr>
          <p:cNvPr id="183" name="Google Shape;183;p5"/>
          <p:cNvPicPr preferRelativeResize="0"/>
          <p:nvPr/>
        </p:nvPicPr>
        <p:blipFill rotWithShape="1">
          <a:blip r:embed="rId3">
            <a:alphaModFix/>
          </a:blip>
          <a:srcRect b="0" l="0" r="0" t="0"/>
          <a:stretch/>
        </p:blipFill>
        <p:spPr>
          <a:xfrm>
            <a:off x="379725" y="98675"/>
            <a:ext cx="1399445" cy="601275"/>
          </a:xfrm>
          <a:prstGeom prst="rect">
            <a:avLst/>
          </a:prstGeom>
          <a:noFill/>
          <a:ln>
            <a:noFill/>
          </a:ln>
        </p:spPr>
      </p:pic>
      <p:sp>
        <p:nvSpPr>
          <p:cNvPr id="184" name="Google Shape;184;p5"/>
          <p:cNvSpPr txBox="1"/>
          <p:nvPr/>
        </p:nvSpPr>
        <p:spPr>
          <a:xfrm>
            <a:off x="57950" y="1826256"/>
            <a:ext cx="3881100" cy="328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TOP DESTINATIONS</a:t>
            </a:r>
            <a:endParaRPr b="1"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ACADEMIC THEMES</a:t>
            </a:r>
            <a:endParaRPr b="1" i="0" sz="1400" u="none" cap="none" strike="noStrike">
              <a:solidFill>
                <a:srgbClr val="000000"/>
              </a:solidFill>
              <a:latin typeface="Montserrat"/>
              <a:ea typeface="Montserrat"/>
              <a:cs typeface="Montserrat"/>
              <a:sym typeface="Montserrat"/>
            </a:endParaRPr>
          </a:p>
        </p:txBody>
      </p:sp>
      <p:sp>
        <p:nvSpPr>
          <p:cNvPr id="185" name="Google Shape;185;p5"/>
          <p:cNvSpPr txBox="1"/>
          <p:nvPr/>
        </p:nvSpPr>
        <p:spPr>
          <a:xfrm>
            <a:off x="4787875" y="1723950"/>
            <a:ext cx="4172400" cy="193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ACADEMIC PROGRAMS</a:t>
            </a:r>
            <a:endParaRPr b="1"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UNIVERSITY CAMPUSES</a:t>
            </a:r>
            <a:endParaRPr b="1" i="0" sz="1400" u="none" cap="none" strike="noStrike">
              <a:solidFill>
                <a:srgbClr val="000000"/>
              </a:solidFill>
              <a:latin typeface="Montserrat"/>
              <a:ea typeface="Montserrat"/>
              <a:cs typeface="Montserrat"/>
              <a:sym typeface="Montserrat"/>
            </a:endParaRPr>
          </a:p>
          <a:p>
            <a:pPr indent="0" lvl="0" marL="9144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186" name="Google Shape;186;p5"/>
          <p:cNvSpPr/>
          <p:nvPr/>
        </p:nvSpPr>
        <p:spPr>
          <a:xfrm>
            <a:off x="5052050" y="1039238"/>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Project Based Learning</a:t>
            </a:r>
            <a:endParaRPr b="0" i="0" sz="1200" u="none" cap="none" strike="noStrike">
              <a:solidFill>
                <a:srgbClr val="000000"/>
              </a:solidFill>
              <a:latin typeface="Montserrat"/>
              <a:ea typeface="Montserrat"/>
              <a:cs typeface="Montserrat"/>
              <a:sym typeface="Montserrat"/>
            </a:endParaRPr>
          </a:p>
        </p:txBody>
      </p:sp>
      <p:sp>
        <p:nvSpPr>
          <p:cNvPr id="187" name="Google Shape;187;p5"/>
          <p:cNvSpPr txBox="1"/>
          <p:nvPr/>
        </p:nvSpPr>
        <p:spPr>
          <a:xfrm>
            <a:off x="4823450" y="2082275"/>
            <a:ext cx="2115150" cy="1180878"/>
          </a:xfrm>
          <a:prstGeom prst="rect">
            <a:avLst/>
          </a:prstGeom>
          <a:noFill/>
          <a:ln>
            <a:noFill/>
          </a:ln>
        </p:spPr>
        <p:txBody>
          <a:bodyPr anchorCtr="0" anchor="t" bIns="0" lIns="0" spcFirstLastPara="1" rIns="0" wrap="square" tIns="0">
            <a:noAutofit/>
          </a:bodyPr>
          <a:lstStyle/>
          <a:p>
            <a:pPr indent="-88900" lvl="1" marL="177800" marR="0" rtl="0" algn="l">
              <a:lnSpc>
                <a:spcPct val="100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Emergency Medicine</a:t>
            </a:r>
            <a:endParaRPr/>
          </a:p>
          <a:p>
            <a:pPr indent="-88900" lvl="1" marL="177800" marR="0" rtl="0" algn="l">
              <a:lnSpc>
                <a:spcPct val="100000"/>
              </a:lnSpc>
              <a:spcBef>
                <a:spcPts val="30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Pre-Med</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Business &amp; Entrepreneurship</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Fundamentals of Engineering @MIT  </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Politics &amp; Public Policy</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300"/>
              </a:spcAft>
              <a:buClr>
                <a:srgbClr val="545454"/>
              </a:buClr>
              <a:buSzPts val="1000"/>
              <a:buFont typeface="Montserrat"/>
              <a:buChar char="•"/>
            </a:pPr>
            <a:r>
              <a:rPr lang="en" sz="1000">
                <a:solidFill>
                  <a:srgbClr val="545454"/>
                </a:solidFill>
                <a:latin typeface="Montserrat"/>
                <a:ea typeface="Montserrat"/>
                <a:cs typeface="Montserrat"/>
                <a:sym typeface="Montserrat"/>
              </a:rPr>
              <a:t>Veterinary Medicine</a:t>
            </a:r>
            <a:endParaRPr b="0" i="1" sz="1000" u="none" cap="none" strike="noStrike">
              <a:solidFill>
                <a:srgbClr val="FF0000"/>
              </a:solidFill>
              <a:latin typeface="Montserrat"/>
              <a:ea typeface="Montserrat"/>
              <a:cs typeface="Montserrat"/>
              <a:sym typeface="Montserrat"/>
            </a:endParaRPr>
          </a:p>
        </p:txBody>
      </p:sp>
      <p:sp>
        <p:nvSpPr>
          <p:cNvPr id="188" name="Google Shape;188;p5"/>
          <p:cNvSpPr/>
          <p:nvPr/>
        </p:nvSpPr>
        <p:spPr>
          <a:xfrm>
            <a:off x="7683200" y="1039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The University Experience</a:t>
            </a:r>
            <a:endParaRPr b="0" i="0" sz="1200" u="none" cap="none" strike="noStrike">
              <a:solidFill>
                <a:srgbClr val="000000"/>
              </a:solidFill>
              <a:latin typeface="Montserrat"/>
              <a:ea typeface="Montserrat"/>
              <a:cs typeface="Montserrat"/>
              <a:sym typeface="Montserrat"/>
            </a:endParaRPr>
          </a:p>
        </p:txBody>
      </p:sp>
      <p:sp>
        <p:nvSpPr>
          <p:cNvPr id="189" name="Google Shape;189;p5"/>
          <p:cNvSpPr/>
          <p:nvPr/>
        </p:nvSpPr>
        <p:spPr>
          <a:xfrm>
            <a:off x="379725"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Community Service</a:t>
            </a:r>
            <a:endParaRPr b="0" i="0" sz="1200" u="none" cap="none" strike="noStrike">
              <a:solidFill>
                <a:srgbClr val="000000"/>
              </a:solidFill>
              <a:latin typeface="Montserrat"/>
              <a:ea typeface="Montserrat"/>
              <a:cs typeface="Montserrat"/>
              <a:sym typeface="Montserrat"/>
            </a:endParaRPr>
          </a:p>
        </p:txBody>
      </p:sp>
      <p:sp>
        <p:nvSpPr>
          <p:cNvPr id="190" name="Google Shape;190;p5"/>
          <p:cNvSpPr/>
          <p:nvPr/>
        </p:nvSpPr>
        <p:spPr>
          <a:xfrm>
            <a:off x="1765600"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Hands-On Learning</a:t>
            </a:r>
            <a:endParaRPr b="0" i="0" sz="1200" u="none" cap="none" strike="noStrike">
              <a:solidFill>
                <a:srgbClr val="000000"/>
              </a:solidFill>
              <a:latin typeface="Montserrat"/>
              <a:ea typeface="Montserrat"/>
              <a:cs typeface="Montserrat"/>
              <a:sym typeface="Montserrat"/>
            </a:endParaRPr>
          </a:p>
        </p:txBody>
      </p:sp>
      <p:sp>
        <p:nvSpPr>
          <p:cNvPr id="191" name="Google Shape;191;p5"/>
          <p:cNvSpPr/>
          <p:nvPr/>
        </p:nvSpPr>
        <p:spPr>
          <a:xfrm>
            <a:off x="3124988"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Adventure</a:t>
            </a:r>
            <a:endParaRPr b="0" i="0" sz="1200" u="none" cap="none" strike="noStrike">
              <a:solidFill>
                <a:srgbClr val="000000"/>
              </a:solidFill>
              <a:latin typeface="Montserrat"/>
              <a:ea typeface="Montserrat"/>
              <a:cs typeface="Montserrat"/>
              <a:sym typeface="Montserrat"/>
            </a:endParaRPr>
          </a:p>
        </p:txBody>
      </p:sp>
      <p:cxnSp>
        <p:nvCxnSpPr>
          <p:cNvPr id="192" name="Google Shape;192;p5"/>
          <p:cNvCxnSpPr/>
          <p:nvPr/>
        </p:nvCxnSpPr>
        <p:spPr>
          <a:xfrm flipH="1">
            <a:off x="4560575" y="0"/>
            <a:ext cx="6900" cy="5116500"/>
          </a:xfrm>
          <a:prstGeom prst="straightConnector1">
            <a:avLst/>
          </a:prstGeom>
          <a:noFill/>
          <a:ln cap="flat" cmpd="sng" w="9525">
            <a:solidFill>
              <a:schemeClr val="dk2"/>
            </a:solidFill>
            <a:prstDash val="solid"/>
            <a:round/>
            <a:headEnd len="sm" w="sm" type="none"/>
            <a:tailEnd len="sm" w="sm" type="none"/>
          </a:ln>
        </p:spPr>
      </p:cxnSp>
      <p:sp>
        <p:nvSpPr>
          <p:cNvPr id="193" name="Google Shape;193;p5"/>
          <p:cNvSpPr txBox="1"/>
          <p:nvPr/>
        </p:nvSpPr>
        <p:spPr>
          <a:xfrm>
            <a:off x="6938600" y="2065800"/>
            <a:ext cx="2021700" cy="1287000"/>
          </a:xfrm>
          <a:prstGeom prst="rect">
            <a:avLst/>
          </a:prstGeom>
          <a:noFill/>
          <a:ln>
            <a:noFill/>
          </a:ln>
        </p:spPr>
        <p:txBody>
          <a:bodyPr anchorCtr="0" anchor="t" bIns="0" lIns="0" spcFirstLastPara="1" rIns="0" wrap="square" tIns="0">
            <a:noAutofit/>
          </a:bodyPr>
          <a:lstStyle/>
          <a:p>
            <a:pPr indent="-88900" lvl="1" marL="177800" marR="0" rtl="0" algn="l">
              <a:lnSpc>
                <a:spcPct val="100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Computer Science</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Trial Law</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Criminal &amp; Forensic Science</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Cyber Security</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International Relations</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Public &amp; Global Health</a:t>
            </a:r>
            <a:endParaRPr sz="1000">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and many more!</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30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194" name="Google Shape;194;p5"/>
          <p:cNvSpPr txBox="1"/>
          <p:nvPr/>
        </p:nvSpPr>
        <p:spPr>
          <a:xfrm>
            <a:off x="4816550" y="3782160"/>
            <a:ext cx="1714200" cy="837300"/>
          </a:xfrm>
          <a:prstGeom prst="rect">
            <a:avLst/>
          </a:prstGeom>
          <a:noFill/>
          <a:ln>
            <a:noFill/>
          </a:ln>
        </p:spPr>
        <p:txBody>
          <a:bodyPr anchorCtr="0" anchor="t" bIns="0" lIns="0" spcFirstLastPara="1" rIns="0" wrap="square" tIns="0">
            <a:noAutofit/>
          </a:bodyPr>
          <a:lstStyle/>
          <a:p>
            <a:pPr indent="-88900" lvl="1" marL="177800" marR="0" rtl="0" algn="l">
              <a:lnSpc>
                <a:spcPct val="100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UC Berkeley</a:t>
            </a:r>
            <a:endParaRPr b="0" i="1" sz="1000" u="none" cap="none" strike="noStrike">
              <a:solidFill>
                <a:srgbClr val="FF0000"/>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Georgetown University</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New York</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Cal Poly</a:t>
            </a:r>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Duke</a:t>
            </a:r>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University of Michigan</a:t>
            </a:r>
            <a:endParaRPr/>
          </a:p>
          <a:p>
            <a:pPr indent="-889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Washington</a:t>
            </a:r>
            <a:endParaRPr b="0" i="0" sz="1000" u="none" cap="none" strike="noStrike">
              <a:solidFill>
                <a:srgbClr val="545454"/>
              </a:solidFill>
              <a:latin typeface="Montserrat"/>
              <a:ea typeface="Montserrat"/>
              <a:cs typeface="Montserrat"/>
              <a:sym typeface="Montserrat"/>
            </a:endParaRPr>
          </a:p>
          <a:p>
            <a:pPr indent="0" lvl="0" marL="914400" marR="0" rtl="0" algn="l">
              <a:lnSpc>
                <a:spcPct val="168000"/>
              </a:lnSpc>
              <a:spcBef>
                <a:spcPts val="30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195" name="Google Shape;195;p5"/>
          <p:cNvSpPr txBox="1"/>
          <p:nvPr/>
        </p:nvSpPr>
        <p:spPr>
          <a:xfrm>
            <a:off x="57950" y="3902800"/>
            <a:ext cx="2496600" cy="12360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Animal &amp; Wildlife Conservation</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Photography &amp; Journalism</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Infrastructure Development</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Environmental Sustainability</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Spanish &amp; French Immersion</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196" name="Google Shape;196;p5"/>
          <p:cNvSpPr txBox="1"/>
          <p:nvPr/>
        </p:nvSpPr>
        <p:spPr>
          <a:xfrm>
            <a:off x="866700" y="653350"/>
            <a:ext cx="3236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Academic Service Adventures™</a:t>
            </a:r>
            <a:endParaRPr b="1" i="0" sz="1400" u="none" cap="none" strike="noStrike">
              <a:solidFill>
                <a:srgbClr val="000000"/>
              </a:solidFill>
              <a:latin typeface="Montserrat"/>
              <a:ea typeface="Montserrat"/>
              <a:cs typeface="Montserrat"/>
              <a:sym typeface="Montserrat"/>
            </a:endParaRPr>
          </a:p>
        </p:txBody>
      </p:sp>
      <p:sp>
        <p:nvSpPr>
          <p:cNvPr id="197" name="Google Shape;197;p5"/>
          <p:cNvSpPr txBox="1"/>
          <p:nvPr/>
        </p:nvSpPr>
        <p:spPr>
          <a:xfrm>
            <a:off x="2599175" y="3877900"/>
            <a:ext cx="1885200" cy="12882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Medicine &amp; Public Health</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Community Development</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Social Entrepreneurship</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Children &amp; Education</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Sports Leadership</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198" name="Google Shape;198;p5"/>
          <p:cNvSpPr txBox="1"/>
          <p:nvPr/>
        </p:nvSpPr>
        <p:spPr>
          <a:xfrm>
            <a:off x="57950" y="2147025"/>
            <a:ext cx="1277700" cy="11283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Costa Rica</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Peru</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Galapagos</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Guatemal</a:t>
            </a:r>
            <a:r>
              <a:rPr b="0" i="0" lang="en" sz="1000" u="none" cap="none" strike="noStrike">
                <a:solidFill>
                  <a:srgbClr val="545454"/>
                </a:solidFill>
                <a:latin typeface="Montserrat"/>
                <a:ea typeface="Montserrat"/>
                <a:cs typeface="Montserrat"/>
                <a:sym typeface="Montserrat"/>
              </a:rPr>
              <a:t>a</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Dominican Rep.</a:t>
            </a:r>
            <a:endParaRPr b="0" i="0" sz="1000" u="none" cap="none" strike="noStrike">
              <a:solidFill>
                <a:srgbClr val="545454"/>
              </a:solidFill>
              <a:latin typeface="Montserrat"/>
              <a:ea typeface="Montserrat"/>
              <a:cs typeface="Montserrat"/>
              <a:sym typeface="Montserrat"/>
            </a:endParaRPr>
          </a:p>
          <a:p>
            <a:pPr indent="0" lvl="0" marL="91440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199" name="Google Shape;199;p5"/>
          <p:cNvSpPr txBox="1"/>
          <p:nvPr/>
        </p:nvSpPr>
        <p:spPr>
          <a:xfrm>
            <a:off x="1559325" y="2147025"/>
            <a:ext cx="1455000" cy="11283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Fiji</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Bali &amp; Sumatra</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Thailand</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Hawaii</a:t>
            </a:r>
            <a:endParaRPr sz="1000">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Belize</a:t>
            </a:r>
            <a:endParaRPr sz="1000">
              <a:solidFill>
                <a:srgbClr val="545454"/>
              </a:solidFill>
              <a:latin typeface="Montserrat"/>
              <a:ea typeface="Montserrat"/>
              <a:cs typeface="Montserrat"/>
              <a:sym typeface="Montserrat"/>
            </a:endParaRPr>
          </a:p>
          <a:p>
            <a:pPr indent="0" lvl="0" marL="91440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pic>
        <p:nvPicPr>
          <p:cNvPr id="200" name="Google Shape;200;p5"/>
          <p:cNvPicPr preferRelativeResize="0"/>
          <p:nvPr/>
        </p:nvPicPr>
        <p:blipFill rotWithShape="1">
          <a:blip r:embed="rId4">
            <a:alphaModFix/>
          </a:blip>
          <a:srcRect b="0" l="0" r="0" t="0"/>
          <a:stretch/>
        </p:blipFill>
        <p:spPr>
          <a:xfrm>
            <a:off x="4787875" y="98675"/>
            <a:ext cx="1611938" cy="566325"/>
          </a:xfrm>
          <a:prstGeom prst="rect">
            <a:avLst/>
          </a:prstGeom>
          <a:noFill/>
          <a:ln>
            <a:noFill/>
          </a:ln>
        </p:spPr>
      </p:pic>
      <p:sp>
        <p:nvSpPr>
          <p:cNvPr id="201" name="Google Shape;201;p5"/>
          <p:cNvSpPr txBox="1"/>
          <p:nvPr/>
        </p:nvSpPr>
        <p:spPr>
          <a:xfrm>
            <a:off x="2849600" y="2147025"/>
            <a:ext cx="1455000" cy="11283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Spain &amp; Greece</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South Africa</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Tanzania</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Ghana</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t/>
            </a:r>
            <a:endParaRPr sz="1000">
              <a:solidFill>
                <a:srgbClr val="545454"/>
              </a:solidFill>
              <a:latin typeface="Montserrat"/>
              <a:ea typeface="Montserrat"/>
              <a:cs typeface="Montserrat"/>
              <a:sym typeface="Montserrat"/>
            </a:endParaRPr>
          </a:p>
        </p:txBody>
      </p:sp>
      <p:sp>
        <p:nvSpPr>
          <p:cNvPr id="202" name="Google Shape;202;p5"/>
          <p:cNvSpPr txBox="1"/>
          <p:nvPr/>
        </p:nvSpPr>
        <p:spPr>
          <a:xfrm>
            <a:off x="6938600" y="3782160"/>
            <a:ext cx="1924200" cy="933600"/>
          </a:xfrm>
          <a:prstGeom prst="rect">
            <a:avLst/>
          </a:prstGeom>
          <a:noFill/>
          <a:ln>
            <a:noFill/>
          </a:ln>
        </p:spPr>
        <p:txBody>
          <a:bodyPr anchorCtr="0" anchor="t" bIns="0" lIns="0" spcFirstLastPara="1" rIns="0" wrap="square" tIns="0">
            <a:noAutofit/>
          </a:bodyPr>
          <a:lstStyle/>
          <a:p>
            <a:pPr indent="-63500" lvl="1" marL="177800" marR="0" rtl="0" algn="l">
              <a:lnSpc>
                <a:spcPct val="100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Yale University</a:t>
            </a:r>
            <a:endParaRPr b="0" i="1" sz="1000" u="none" cap="none" strike="noStrike">
              <a:solidFill>
                <a:srgbClr val="FF0000"/>
              </a:solidFill>
              <a:latin typeface="Montserrat"/>
              <a:ea typeface="Montserrat"/>
              <a:cs typeface="Montserrat"/>
              <a:sym typeface="Montserrat"/>
            </a:endParaRPr>
          </a:p>
          <a:p>
            <a:pPr indent="-635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UC San Diego</a:t>
            </a:r>
            <a:endParaRPr b="0" i="0" sz="1000" u="none" cap="none" strike="noStrike">
              <a:solidFill>
                <a:srgbClr val="545454"/>
              </a:solidFill>
              <a:latin typeface="Montserrat"/>
              <a:ea typeface="Montserrat"/>
              <a:cs typeface="Montserrat"/>
              <a:sym typeface="Montserrat"/>
            </a:endParaRPr>
          </a:p>
          <a:p>
            <a:pPr indent="-635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Boston </a:t>
            </a:r>
            <a:r>
              <a:rPr lang="en" sz="1000">
                <a:solidFill>
                  <a:srgbClr val="545454"/>
                </a:solidFill>
                <a:latin typeface="Montserrat"/>
                <a:ea typeface="Montserrat"/>
                <a:cs typeface="Montserrat"/>
                <a:sym typeface="Montserrat"/>
              </a:rPr>
              <a:t>and</a:t>
            </a:r>
            <a:r>
              <a:rPr b="0" i="0" lang="en" sz="1000" u="none" cap="none" strike="noStrike">
                <a:solidFill>
                  <a:srgbClr val="545454"/>
                </a:solidFill>
                <a:latin typeface="Montserrat"/>
                <a:ea typeface="Montserrat"/>
                <a:cs typeface="Montserrat"/>
                <a:sym typeface="Montserrat"/>
              </a:rPr>
              <a:t> MIT</a:t>
            </a:r>
            <a:endParaRPr/>
          </a:p>
          <a:p>
            <a:pPr indent="-635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Atlanta</a:t>
            </a:r>
            <a:endParaRPr/>
          </a:p>
          <a:p>
            <a:pPr indent="-635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Oxford, UK </a:t>
            </a:r>
            <a:endParaRPr b="0" i="0" sz="1000" u="none" cap="none" strike="noStrike">
              <a:solidFill>
                <a:srgbClr val="545454"/>
              </a:solidFill>
              <a:latin typeface="Montserrat"/>
              <a:ea typeface="Montserrat"/>
              <a:cs typeface="Montserrat"/>
              <a:sym typeface="Montserrat"/>
            </a:endParaRPr>
          </a:p>
          <a:p>
            <a:pPr indent="-635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Paris</a:t>
            </a:r>
            <a:endParaRPr/>
          </a:p>
          <a:p>
            <a:pPr indent="-63500" lvl="1" marL="177800" marR="0" rtl="0" algn="l">
              <a:lnSpc>
                <a:spcPct val="100000"/>
              </a:lnSpc>
              <a:spcBef>
                <a:spcPts val="30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Singapore </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30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203" name="Google Shape;203;p5"/>
          <p:cNvSpPr txBox="1"/>
          <p:nvPr/>
        </p:nvSpPr>
        <p:spPr>
          <a:xfrm rot="-1446">
            <a:off x="6361047" y="4683161"/>
            <a:ext cx="785304" cy="23344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666666"/>
                </a:solidFill>
                <a:highlight>
                  <a:srgbClr val="FFFF00"/>
                </a:highlight>
                <a:latin typeface="Calibri"/>
                <a:ea typeface="Calibri"/>
                <a:cs typeface="Calibri"/>
                <a:sym typeface="Calibri"/>
              </a:rPr>
              <a:t>New for 2024!</a:t>
            </a:r>
            <a:endParaRPr b="1" i="0" sz="700" u="none" cap="none" strike="noStrike">
              <a:solidFill>
                <a:srgbClr val="666666"/>
              </a:solidFill>
              <a:highlight>
                <a:srgbClr val="FFFF00"/>
              </a:highlight>
              <a:latin typeface="Calibri"/>
              <a:ea typeface="Calibri"/>
              <a:cs typeface="Calibri"/>
              <a:sym typeface="Calibri"/>
            </a:endParaRPr>
          </a:p>
        </p:txBody>
      </p:sp>
      <p:sp>
        <p:nvSpPr>
          <p:cNvPr id="204" name="Google Shape;204;p5"/>
          <p:cNvSpPr/>
          <p:nvPr/>
        </p:nvSpPr>
        <p:spPr>
          <a:xfrm>
            <a:off x="6367625" y="10385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College Prep Workshops</a:t>
            </a:r>
            <a:endParaRPr b="0" i="0" sz="1200" u="none" cap="none" strike="noStrike">
              <a:solidFill>
                <a:srgbClr val="000000"/>
              </a:solidFill>
              <a:latin typeface="Montserrat"/>
              <a:ea typeface="Montserrat"/>
              <a:cs typeface="Montserrat"/>
              <a:sym typeface="Montserrat"/>
            </a:endParaRPr>
          </a:p>
        </p:txBody>
      </p:sp>
      <p:sp>
        <p:nvSpPr>
          <p:cNvPr id="205" name="Google Shape;205;p5"/>
          <p:cNvSpPr/>
          <p:nvPr/>
        </p:nvSpPr>
        <p:spPr>
          <a:xfrm>
            <a:off x="379725" y="1597650"/>
            <a:ext cx="3924900" cy="1524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Leadership Development</a:t>
            </a:r>
            <a:endParaRPr b="0" i="0" sz="1200" u="none" cap="none" strike="noStrike">
              <a:solidFill>
                <a:srgbClr val="000000"/>
              </a:solidFill>
              <a:latin typeface="Montserrat"/>
              <a:ea typeface="Montserrat"/>
              <a:cs typeface="Montserrat"/>
              <a:sym typeface="Montserrat"/>
            </a:endParaRPr>
          </a:p>
        </p:txBody>
      </p:sp>
      <p:sp>
        <p:nvSpPr>
          <p:cNvPr id="206" name="Google Shape;206;p5"/>
          <p:cNvSpPr txBox="1"/>
          <p:nvPr/>
        </p:nvSpPr>
        <p:spPr>
          <a:xfrm>
            <a:off x="5507600" y="693750"/>
            <a:ext cx="3125400" cy="363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Academic &amp; Career Exploration</a:t>
            </a:r>
            <a:endParaRPr b="1" i="0" sz="1400" u="none" cap="none" strike="noStrike">
              <a:solidFill>
                <a:srgbClr val="000000"/>
              </a:solidFill>
              <a:latin typeface="Montserrat"/>
              <a:ea typeface="Montserrat"/>
              <a:cs typeface="Montserrat"/>
              <a:sym typeface="Montserrat"/>
            </a:endParaRPr>
          </a:p>
        </p:txBody>
      </p:sp>
      <p:sp>
        <p:nvSpPr>
          <p:cNvPr id="207" name="Google Shape;207;p5"/>
          <p:cNvSpPr txBox="1"/>
          <p:nvPr/>
        </p:nvSpPr>
        <p:spPr>
          <a:xfrm>
            <a:off x="7439925" y="4653637"/>
            <a:ext cx="7134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68000"/>
              </a:lnSpc>
              <a:spcBef>
                <a:spcPts val="0"/>
              </a:spcBef>
              <a:spcAft>
                <a:spcPts val="0"/>
              </a:spcAft>
              <a:buClr>
                <a:srgbClr val="000000"/>
              </a:buClr>
              <a:buSzPts val="700"/>
              <a:buFont typeface="Arial"/>
              <a:buNone/>
            </a:pPr>
            <a:r>
              <a:rPr b="1" i="0" lang="en" sz="700" u="none" cap="none" strike="noStrike">
                <a:solidFill>
                  <a:srgbClr val="666666"/>
                </a:solidFill>
                <a:highlight>
                  <a:srgbClr val="FFFF00"/>
                </a:highlight>
                <a:latin typeface="Calibri"/>
                <a:ea typeface="Calibri"/>
                <a:cs typeface="Calibri"/>
                <a:sym typeface="Calibri"/>
              </a:rPr>
              <a:t>New for 2024!</a:t>
            </a:r>
            <a:endParaRPr b="0" i="0" sz="1000" u="none" cap="none" strike="noStrike">
              <a:solidFill>
                <a:srgbClr val="545454"/>
              </a:solidFill>
              <a:latin typeface="Montserrat"/>
              <a:ea typeface="Montserrat"/>
              <a:cs typeface="Montserrat"/>
              <a:sym typeface="Montserrat"/>
            </a:endParaRPr>
          </a:p>
        </p:txBody>
      </p:sp>
      <p:sp>
        <p:nvSpPr>
          <p:cNvPr id="208" name="Google Shape;208;p5"/>
          <p:cNvSpPr txBox="1"/>
          <p:nvPr/>
        </p:nvSpPr>
        <p:spPr>
          <a:xfrm>
            <a:off x="5881025" y="4916769"/>
            <a:ext cx="797681"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700" u="none" cap="none" strike="noStrike">
                <a:solidFill>
                  <a:srgbClr val="666666"/>
                </a:solidFill>
                <a:highlight>
                  <a:srgbClr val="FFFF00"/>
                </a:highlight>
                <a:latin typeface="Calibri"/>
                <a:ea typeface="Calibri"/>
                <a:cs typeface="Calibri"/>
                <a:sym typeface="Calibri"/>
              </a:rPr>
              <a:t>New for 2024!</a:t>
            </a:r>
            <a:endParaRPr/>
          </a:p>
        </p:txBody>
      </p:sp>
      <p:sp>
        <p:nvSpPr>
          <p:cNvPr id="209" name="Google Shape;209;p5"/>
          <p:cNvSpPr txBox="1"/>
          <p:nvPr/>
        </p:nvSpPr>
        <p:spPr>
          <a:xfrm>
            <a:off x="7835383" y="4916769"/>
            <a:ext cx="797629"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700" u="none" cap="none" strike="noStrike">
                <a:solidFill>
                  <a:srgbClr val="666666"/>
                </a:solidFill>
                <a:highlight>
                  <a:srgbClr val="FFFF00"/>
                </a:highlight>
                <a:latin typeface="Calibri"/>
                <a:ea typeface="Calibri"/>
                <a:cs typeface="Calibri"/>
                <a:sym typeface="Calibri"/>
              </a:rPr>
              <a:t>New for 2024!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213" name="Shape 213"/>
        <p:cNvGrpSpPr/>
        <p:nvPr/>
      </p:nvGrpSpPr>
      <p:grpSpPr>
        <a:xfrm>
          <a:off x="0" y="0"/>
          <a:ext cx="0" cy="0"/>
          <a:chOff x="0" y="0"/>
          <a:chExt cx="0" cy="0"/>
        </a:xfrm>
      </p:grpSpPr>
      <p:sp>
        <p:nvSpPr>
          <p:cNvPr id="214" name="Google Shape;214;p6"/>
          <p:cNvSpPr txBox="1"/>
          <p:nvPr/>
        </p:nvSpPr>
        <p:spPr>
          <a:xfrm>
            <a:off x="1308583" y="-160763"/>
            <a:ext cx="6526800" cy="285900"/>
          </a:xfrm>
          <a:prstGeom prst="rect">
            <a:avLst/>
          </a:prstGeom>
          <a:noFill/>
          <a:ln>
            <a:noFill/>
          </a:ln>
        </p:spPr>
        <p:txBody>
          <a:bodyPr anchorCtr="0" anchor="t" bIns="0" lIns="0" spcFirstLastPara="1" rIns="0" wrap="square" tIns="0">
            <a:noAutofit/>
          </a:bodyPr>
          <a:lstStyle/>
          <a:p>
            <a:pPr indent="0" lvl="0" marL="0" marR="0" rtl="0" algn="ctr">
              <a:lnSpc>
                <a:spcPct val="246666"/>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15" name="Google Shape;215;p6"/>
          <p:cNvSpPr/>
          <p:nvPr/>
        </p:nvSpPr>
        <p:spPr>
          <a:xfrm>
            <a:off x="236825" y="699950"/>
            <a:ext cx="4172400" cy="11871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DFSF</a:t>
            </a:r>
            <a:endParaRPr b="0" i="0" sz="1400" u="none" cap="none" strike="noStrike">
              <a:solidFill>
                <a:srgbClr val="000000"/>
              </a:solidFill>
              <a:latin typeface="Arial"/>
              <a:ea typeface="Arial"/>
              <a:cs typeface="Arial"/>
              <a:sym typeface="Arial"/>
            </a:endParaRPr>
          </a:p>
        </p:txBody>
      </p:sp>
      <p:sp>
        <p:nvSpPr>
          <p:cNvPr id="216" name="Google Shape;216;p6"/>
          <p:cNvSpPr/>
          <p:nvPr/>
        </p:nvSpPr>
        <p:spPr>
          <a:xfrm>
            <a:off x="4747250" y="699950"/>
            <a:ext cx="4172400" cy="10407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17" name="Google Shape;217;p6"/>
          <p:cNvSpPr txBox="1"/>
          <p:nvPr/>
        </p:nvSpPr>
        <p:spPr>
          <a:xfrm>
            <a:off x="89550" y="1908456"/>
            <a:ext cx="3881100" cy="328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TOP DESTINATIONS</a:t>
            </a:r>
            <a:endParaRPr b="1"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Montserrat"/>
              <a:ea typeface="Montserrat"/>
              <a:cs typeface="Montserrat"/>
              <a:sym typeface="Montserrat"/>
            </a:endParaRPr>
          </a:p>
        </p:txBody>
      </p:sp>
      <p:sp>
        <p:nvSpPr>
          <p:cNvPr id="218" name="Google Shape;218;p6"/>
          <p:cNvSpPr txBox="1"/>
          <p:nvPr/>
        </p:nvSpPr>
        <p:spPr>
          <a:xfrm>
            <a:off x="4823450" y="1776640"/>
            <a:ext cx="4172400" cy="33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TOP DESTINATIONS</a:t>
            </a:r>
            <a:endParaRPr b="0" i="0" sz="1400" u="none" cap="none" strike="noStrike">
              <a:solidFill>
                <a:srgbClr val="000000"/>
              </a:solidFill>
              <a:latin typeface="Montserrat"/>
              <a:ea typeface="Montserrat"/>
              <a:cs typeface="Montserrat"/>
              <a:sym typeface="Montserrat"/>
            </a:endParaRPr>
          </a:p>
        </p:txBody>
      </p:sp>
      <p:sp>
        <p:nvSpPr>
          <p:cNvPr id="219" name="Google Shape;219;p6"/>
          <p:cNvSpPr/>
          <p:nvPr/>
        </p:nvSpPr>
        <p:spPr>
          <a:xfrm>
            <a:off x="4899650" y="1039250"/>
            <a:ext cx="12345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International Competition</a:t>
            </a:r>
            <a:endParaRPr b="0" i="0" sz="1200" u="none" cap="none" strike="noStrike">
              <a:solidFill>
                <a:srgbClr val="000000"/>
              </a:solidFill>
              <a:latin typeface="Montserrat"/>
              <a:ea typeface="Montserrat"/>
              <a:cs typeface="Montserrat"/>
              <a:sym typeface="Montserrat"/>
            </a:endParaRPr>
          </a:p>
        </p:txBody>
      </p:sp>
      <p:sp>
        <p:nvSpPr>
          <p:cNvPr id="220" name="Google Shape;220;p6"/>
          <p:cNvSpPr txBox="1"/>
          <p:nvPr/>
        </p:nvSpPr>
        <p:spPr>
          <a:xfrm>
            <a:off x="4823450" y="2136613"/>
            <a:ext cx="2205600" cy="10407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Char char="•"/>
            </a:pPr>
            <a:r>
              <a:rPr b="1" i="0" lang="en" sz="1000" u="none" cap="none" strike="noStrike">
                <a:solidFill>
                  <a:srgbClr val="545454"/>
                </a:solidFill>
                <a:latin typeface="Montserrat"/>
                <a:ea typeface="Montserrat"/>
                <a:cs typeface="Montserrat"/>
                <a:sym typeface="Montserrat"/>
              </a:rPr>
              <a:t>Spain</a:t>
            </a:r>
            <a:endParaRPr b="1"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Costa Rica</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Greece</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Italy</a:t>
            </a:r>
            <a:endParaRPr b="0" i="0" sz="1000" u="none" cap="none" strike="noStrike">
              <a:solidFill>
                <a:srgbClr val="545454"/>
              </a:solidFill>
              <a:latin typeface="Montserrat"/>
              <a:ea typeface="Montserrat"/>
              <a:cs typeface="Montserrat"/>
              <a:sym typeface="Montserrat"/>
            </a:endParaRPr>
          </a:p>
        </p:txBody>
      </p:sp>
      <p:sp>
        <p:nvSpPr>
          <p:cNvPr id="221" name="Google Shape;221;p6"/>
          <p:cNvSpPr/>
          <p:nvPr/>
        </p:nvSpPr>
        <p:spPr>
          <a:xfrm>
            <a:off x="7530800" y="1039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Adventure</a:t>
            </a:r>
            <a:endParaRPr b="0" i="0" sz="1200" u="none" cap="none" strike="noStrike">
              <a:solidFill>
                <a:srgbClr val="000000"/>
              </a:solidFill>
              <a:latin typeface="Montserrat"/>
              <a:ea typeface="Montserrat"/>
              <a:cs typeface="Montserrat"/>
              <a:sym typeface="Montserrat"/>
            </a:endParaRPr>
          </a:p>
        </p:txBody>
      </p:sp>
      <p:sp>
        <p:nvSpPr>
          <p:cNvPr id="222" name="Google Shape;222;p6"/>
          <p:cNvSpPr/>
          <p:nvPr/>
        </p:nvSpPr>
        <p:spPr>
          <a:xfrm>
            <a:off x="379725"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Build Confidence</a:t>
            </a:r>
            <a:endParaRPr b="0" i="0" sz="1200" u="none" cap="none" strike="noStrike">
              <a:solidFill>
                <a:srgbClr val="000000"/>
              </a:solidFill>
              <a:latin typeface="Montserrat"/>
              <a:ea typeface="Montserrat"/>
              <a:cs typeface="Montserrat"/>
              <a:sym typeface="Montserrat"/>
            </a:endParaRPr>
          </a:p>
        </p:txBody>
      </p:sp>
      <p:sp>
        <p:nvSpPr>
          <p:cNvPr id="223" name="Google Shape;223;p6"/>
          <p:cNvSpPr/>
          <p:nvPr/>
        </p:nvSpPr>
        <p:spPr>
          <a:xfrm>
            <a:off x="1765600"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Foster Curiosity</a:t>
            </a:r>
            <a:endParaRPr b="0" i="0" sz="1200" u="none" cap="none" strike="noStrike">
              <a:solidFill>
                <a:srgbClr val="000000"/>
              </a:solidFill>
              <a:latin typeface="Montserrat"/>
              <a:ea typeface="Montserrat"/>
              <a:cs typeface="Montserrat"/>
              <a:sym typeface="Montserrat"/>
            </a:endParaRPr>
          </a:p>
        </p:txBody>
      </p:sp>
      <p:sp>
        <p:nvSpPr>
          <p:cNvPr id="224" name="Google Shape;224;p6"/>
          <p:cNvSpPr/>
          <p:nvPr/>
        </p:nvSpPr>
        <p:spPr>
          <a:xfrm>
            <a:off x="3124988" y="962250"/>
            <a:ext cx="11796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Create Connection</a:t>
            </a:r>
            <a:endParaRPr b="0" i="0" sz="1200" u="none" cap="none" strike="noStrike">
              <a:solidFill>
                <a:srgbClr val="000000"/>
              </a:solidFill>
              <a:latin typeface="Montserrat"/>
              <a:ea typeface="Montserrat"/>
              <a:cs typeface="Montserrat"/>
              <a:sym typeface="Montserrat"/>
            </a:endParaRPr>
          </a:p>
        </p:txBody>
      </p:sp>
      <p:cxnSp>
        <p:nvCxnSpPr>
          <p:cNvPr id="225" name="Google Shape;225;p6"/>
          <p:cNvCxnSpPr/>
          <p:nvPr/>
        </p:nvCxnSpPr>
        <p:spPr>
          <a:xfrm flipH="1">
            <a:off x="4560575" y="0"/>
            <a:ext cx="6900" cy="5116500"/>
          </a:xfrm>
          <a:prstGeom prst="straightConnector1">
            <a:avLst/>
          </a:prstGeom>
          <a:noFill/>
          <a:ln cap="flat" cmpd="sng" w="9525">
            <a:solidFill>
              <a:schemeClr val="dk2"/>
            </a:solidFill>
            <a:prstDash val="solid"/>
            <a:round/>
            <a:headEnd len="sm" w="sm" type="none"/>
            <a:tailEnd len="sm" w="sm" type="none"/>
          </a:ln>
        </p:spPr>
      </p:cxnSp>
      <p:sp>
        <p:nvSpPr>
          <p:cNvPr id="226" name="Google Shape;226;p6"/>
          <p:cNvSpPr txBox="1"/>
          <p:nvPr/>
        </p:nvSpPr>
        <p:spPr>
          <a:xfrm>
            <a:off x="7029050" y="2065800"/>
            <a:ext cx="1987800" cy="10407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South Africa</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UK</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France</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Australia</a:t>
            </a:r>
            <a:endParaRPr b="0" i="0" sz="1000" u="none" cap="none" strike="noStrike">
              <a:solidFill>
                <a:srgbClr val="545454"/>
              </a:solidFill>
              <a:latin typeface="Montserrat"/>
              <a:ea typeface="Montserrat"/>
              <a:cs typeface="Montserrat"/>
              <a:sym typeface="Montserrat"/>
            </a:endParaRPr>
          </a:p>
          <a:p>
            <a:pPr indent="0" lvl="0" marL="91440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227" name="Google Shape;227;p6"/>
          <p:cNvSpPr txBox="1"/>
          <p:nvPr/>
        </p:nvSpPr>
        <p:spPr>
          <a:xfrm>
            <a:off x="4823450" y="3492550"/>
            <a:ext cx="4096200" cy="1368900"/>
          </a:xfrm>
          <a:prstGeom prst="rect">
            <a:avLst/>
          </a:prstGeom>
          <a:noFill/>
          <a:ln>
            <a:noFill/>
          </a:ln>
        </p:spPr>
        <p:txBody>
          <a:bodyPr anchorCtr="0" anchor="t" bIns="0" lIns="0" spcFirstLastPara="1" rIns="0" wrap="square" tIns="0">
            <a:noAutofit/>
          </a:bodyPr>
          <a:lstStyle/>
          <a:p>
            <a:pPr indent="-88900" lvl="1" marL="177800" marR="0" rtl="0" algn="l">
              <a:lnSpc>
                <a:spcPct val="100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Enhanced confidence and independence</a:t>
            </a:r>
            <a:endParaRPr b="0" i="0" sz="1000" u="none" cap="none" strike="noStrike">
              <a:solidFill>
                <a:srgbClr val="54545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Greater understanding of the transformative and connective powers of sport</a:t>
            </a:r>
            <a:endParaRPr b="0" i="0" sz="1000" u="none" cap="none" strike="noStrike">
              <a:solidFill>
                <a:srgbClr val="54545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Dynamic network of like-minded peers and mentors</a:t>
            </a:r>
            <a:endParaRPr b="0" i="0" sz="1000" u="none" cap="none" strike="noStrike">
              <a:solidFill>
                <a:srgbClr val="54545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00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Strengthened awareness of other communities and cultures</a:t>
            </a:r>
            <a:endParaRPr b="0" i="0" sz="1000" u="none" cap="none" strike="noStrike">
              <a:solidFill>
                <a:srgbClr val="545454"/>
              </a:solidFill>
              <a:latin typeface="Montserrat"/>
              <a:ea typeface="Montserrat"/>
              <a:cs typeface="Montserrat"/>
              <a:sym typeface="Montserrat"/>
            </a:endParaRPr>
          </a:p>
          <a:p>
            <a:pPr indent="0" lvl="0" marL="91440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228" name="Google Shape;228;p6"/>
          <p:cNvSpPr txBox="1"/>
          <p:nvPr/>
        </p:nvSpPr>
        <p:spPr>
          <a:xfrm>
            <a:off x="316025" y="3547800"/>
            <a:ext cx="3539400" cy="1465800"/>
          </a:xfrm>
          <a:prstGeom prst="rect">
            <a:avLst/>
          </a:prstGeom>
          <a:noFill/>
          <a:ln>
            <a:noFill/>
          </a:ln>
        </p:spPr>
        <p:txBody>
          <a:bodyPr anchorCtr="0" anchor="t" bIns="0" lIns="0" spcFirstLastPara="1" rIns="0" wrap="square" tIns="0">
            <a:noAutofit/>
          </a:bodyPr>
          <a:lstStyle/>
          <a:p>
            <a:pPr indent="0" lvl="0" marL="0" marR="0" rtl="0" algn="l">
              <a:lnSpc>
                <a:spcPct val="168000"/>
              </a:lnSpc>
              <a:spcBef>
                <a:spcPts val="0"/>
              </a:spcBef>
              <a:spcAft>
                <a:spcPts val="0"/>
              </a:spcAft>
              <a:buClr>
                <a:srgbClr val="000000"/>
              </a:buClr>
              <a:buSzPts val="1000"/>
              <a:buFont typeface="Arial"/>
              <a:buNone/>
            </a:pPr>
            <a:r>
              <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rPr b="1" lang="en" sz="1000">
                <a:solidFill>
                  <a:srgbClr val="545454"/>
                </a:solidFill>
                <a:latin typeface="Montserrat"/>
                <a:ea typeface="Montserrat"/>
                <a:cs typeface="Montserrat"/>
                <a:sym typeface="Montserrat"/>
              </a:rPr>
              <a:t>Travel like a pro. Explore like a local. </a:t>
            </a:r>
            <a:endParaRPr b="1"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rPr i="0" lang="en" sz="1000" u="none" cap="none" strike="noStrike">
                <a:solidFill>
                  <a:srgbClr val="545454"/>
                </a:solidFill>
                <a:latin typeface="Montserrat"/>
                <a:ea typeface="Montserrat"/>
                <a:cs typeface="Montserrat"/>
                <a:sym typeface="Montserrat"/>
              </a:rPr>
              <a:t>Visit the most iconic places on earth while learning first hand about history and contemporary issues that shape our world.</a:t>
            </a:r>
            <a:endParaRPr i="0" sz="1000" u="none" cap="none" strike="noStrike">
              <a:solidFill>
                <a:srgbClr val="545454"/>
              </a:solidFill>
              <a:latin typeface="Montserrat"/>
              <a:ea typeface="Montserrat"/>
              <a:cs typeface="Montserrat"/>
              <a:sym typeface="Montserrat"/>
            </a:endParaRPr>
          </a:p>
        </p:txBody>
      </p:sp>
      <p:sp>
        <p:nvSpPr>
          <p:cNvPr id="229" name="Google Shape;229;p6"/>
          <p:cNvSpPr txBox="1"/>
          <p:nvPr/>
        </p:nvSpPr>
        <p:spPr>
          <a:xfrm>
            <a:off x="866700" y="653350"/>
            <a:ext cx="3236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Educational Trips and Tours</a:t>
            </a:r>
            <a:endParaRPr b="1" i="0" sz="1400" u="none" cap="none" strike="noStrike">
              <a:solidFill>
                <a:srgbClr val="000000"/>
              </a:solidFill>
              <a:latin typeface="Montserrat"/>
              <a:ea typeface="Montserrat"/>
              <a:cs typeface="Montserrat"/>
              <a:sym typeface="Montserrat"/>
            </a:endParaRPr>
          </a:p>
        </p:txBody>
      </p:sp>
      <p:sp>
        <p:nvSpPr>
          <p:cNvPr id="230" name="Google Shape;230;p6"/>
          <p:cNvSpPr txBox="1"/>
          <p:nvPr/>
        </p:nvSpPr>
        <p:spPr>
          <a:xfrm>
            <a:off x="2675375" y="3725500"/>
            <a:ext cx="1885200" cy="1288200"/>
          </a:xfrm>
          <a:prstGeom prst="rect">
            <a:avLst/>
          </a:prstGeom>
          <a:noFill/>
          <a:ln>
            <a:noFill/>
          </a:ln>
        </p:spPr>
        <p:txBody>
          <a:bodyPr anchorCtr="0" anchor="t" bIns="0" lIns="0" spcFirstLastPara="1" rIns="0" wrap="square" tIns="0">
            <a:noAutofit/>
          </a:bodyPr>
          <a:lstStyle/>
          <a:p>
            <a:pPr indent="0" lvl="0" marL="91440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231" name="Google Shape;231;p6"/>
          <p:cNvSpPr txBox="1"/>
          <p:nvPr/>
        </p:nvSpPr>
        <p:spPr>
          <a:xfrm>
            <a:off x="57950" y="2299425"/>
            <a:ext cx="1277700" cy="11283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b="0" i="0" lang="en" sz="1000" u="none" cap="none" strike="noStrike">
                <a:solidFill>
                  <a:srgbClr val="545454"/>
                </a:solidFill>
                <a:latin typeface="Montserrat"/>
                <a:ea typeface="Montserrat"/>
                <a:cs typeface="Montserrat"/>
                <a:sym typeface="Montserrat"/>
              </a:rPr>
              <a:t>Spain</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France</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Italy</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UK</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Greece</a:t>
            </a:r>
            <a:endParaRPr b="0" i="0" sz="1000" u="none" cap="none" strike="noStrike">
              <a:solidFill>
                <a:srgbClr val="545454"/>
              </a:solidFill>
              <a:latin typeface="Montserrat"/>
              <a:ea typeface="Montserrat"/>
              <a:cs typeface="Montserrat"/>
              <a:sym typeface="Montserrat"/>
            </a:endParaRPr>
          </a:p>
          <a:p>
            <a:pPr indent="0" lvl="0" marL="91440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232" name="Google Shape;232;p6"/>
          <p:cNvSpPr txBox="1"/>
          <p:nvPr/>
        </p:nvSpPr>
        <p:spPr>
          <a:xfrm>
            <a:off x="1302600" y="2299425"/>
            <a:ext cx="1455000" cy="11283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Peru</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Costa Rica</a:t>
            </a:r>
            <a:endParaRPr sz="1000">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233" name="Google Shape;233;p6"/>
          <p:cNvSpPr txBox="1"/>
          <p:nvPr/>
        </p:nvSpPr>
        <p:spPr>
          <a:xfrm>
            <a:off x="2849600" y="2299425"/>
            <a:ext cx="1455000" cy="1128300"/>
          </a:xfrm>
          <a:prstGeom prst="rect">
            <a:avLst/>
          </a:prstGeom>
          <a:noFill/>
          <a:ln>
            <a:noFill/>
          </a:ln>
        </p:spPr>
        <p:txBody>
          <a:bodyPr anchorCtr="0" anchor="t" bIns="0" lIns="0" spcFirstLastPara="1" rIns="0" wrap="square" tIns="0">
            <a:noAutofit/>
          </a:bodyPr>
          <a:lstStyle/>
          <a:p>
            <a:pPr indent="-88900" lvl="1" marL="177800" marR="0" rtl="0" algn="l">
              <a:lnSpc>
                <a:spcPct val="168000"/>
              </a:lnSpc>
              <a:spcBef>
                <a:spcPts val="0"/>
              </a:spcBef>
              <a:spcAft>
                <a:spcPts val="0"/>
              </a:spcAft>
              <a:buClr>
                <a:srgbClr val="545454"/>
              </a:buClr>
              <a:buSzPts val="1000"/>
              <a:buFont typeface="Arial"/>
              <a:buChar char="•"/>
            </a:pPr>
            <a:r>
              <a:rPr lang="en" sz="1000">
                <a:solidFill>
                  <a:srgbClr val="545454"/>
                </a:solidFill>
                <a:latin typeface="Montserrat"/>
                <a:ea typeface="Montserrat"/>
                <a:cs typeface="Montserrat"/>
                <a:sym typeface="Montserrat"/>
              </a:rPr>
              <a:t>Vietnam</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b="0" i="0" lang="en" sz="1000" u="none" cap="none" strike="noStrike">
                <a:solidFill>
                  <a:srgbClr val="545454"/>
                </a:solidFill>
                <a:latin typeface="Montserrat"/>
                <a:ea typeface="Montserrat"/>
                <a:cs typeface="Montserrat"/>
                <a:sym typeface="Montserrat"/>
              </a:rPr>
              <a:t>Thailand</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Cambodia</a:t>
            </a:r>
            <a:endParaRPr b="0"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545454"/>
              </a:buClr>
              <a:buSzPts val="1000"/>
              <a:buFont typeface="Montserrat"/>
              <a:buChar char="•"/>
            </a:pPr>
            <a:r>
              <a:rPr lang="en" sz="1000">
                <a:solidFill>
                  <a:srgbClr val="545454"/>
                </a:solidFill>
                <a:latin typeface="Montserrat"/>
                <a:ea typeface="Montserrat"/>
                <a:cs typeface="Montserrat"/>
                <a:sym typeface="Montserrat"/>
              </a:rPr>
              <a:t>Australia</a:t>
            </a:r>
            <a:endParaRPr b="0" i="0" sz="1000" u="none" cap="none" strike="noStrike">
              <a:solidFill>
                <a:srgbClr val="545454"/>
              </a:solidFill>
              <a:latin typeface="Montserrat"/>
              <a:ea typeface="Montserrat"/>
              <a:cs typeface="Montserrat"/>
              <a:sym typeface="Montserrat"/>
            </a:endParaRPr>
          </a:p>
          <a:p>
            <a:pPr indent="0" lvl="0" marL="914400" marR="0" rtl="0" algn="l">
              <a:lnSpc>
                <a:spcPct val="168000"/>
              </a:lnSpc>
              <a:spcBef>
                <a:spcPts val="0"/>
              </a:spcBef>
              <a:spcAft>
                <a:spcPts val="0"/>
              </a:spcAft>
              <a:buNone/>
            </a:pPr>
            <a:r>
              <a:t/>
            </a:r>
            <a:endParaRPr b="0" i="0" sz="1000" u="none" cap="none" strike="noStrike">
              <a:solidFill>
                <a:srgbClr val="545454"/>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545454"/>
              </a:solidFill>
              <a:latin typeface="Montserrat"/>
              <a:ea typeface="Montserrat"/>
              <a:cs typeface="Montserrat"/>
              <a:sym typeface="Montserrat"/>
            </a:endParaRPr>
          </a:p>
        </p:txBody>
      </p:sp>
      <p:sp>
        <p:nvSpPr>
          <p:cNvPr id="234" name="Google Shape;234;p6"/>
          <p:cNvSpPr/>
          <p:nvPr/>
        </p:nvSpPr>
        <p:spPr>
          <a:xfrm>
            <a:off x="6186850" y="1025675"/>
            <a:ext cx="1306200" cy="5592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Service- Learning</a:t>
            </a:r>
            <a:endParaRPr b="0" i="0" sz="1200" u="none" cap="none" strike="noStrike">
              <a:solidFill>
                <a:srgbClr val="000000"/>
              </a:solidFill>
              <a:latin typeface="Montserrat"/>
              <a:ea typeface="Montserrat"/>
              <a:cs typeface="Montserrat"/>
              <a:sym typeface="Montserrat"/>
            </a:endParaRPr>
          </a:p>
        </p:txBody>
      </p:sp>
      <p:sp>
        <p:nvSpPr>
          <p:cNvPr id="235" name="Google Shape;235;p6"/>
          <p:cNvSpPr/>
          <p:nvPr/>
        </p:nvSpPr>
        <p:spPr>
          <a:xfrm>
            <a:off x="379725" y="1597650"/>
            <a:ext cx="3924900" cy="152400"/>
          </a:xfrm>
          <a:prstGeom prst="flowChartAlternateProcess">
            <a:avLst/>
          </a:prstGeom>
          <a:solidFill>
            <a:srgbClr val="5FA2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a:ea typeface="Montserrat"/>
                <a:cs typeface="Montserrat"/>
                <a:sym typeface="Montserrat"/>
              </a:rPr>
              <a:t>Global Citizenship Development</a:t>
            </a:r>
            <a:endParaRPr b="0" i="0" sz="1200" u="none" cap="none" strike="noStrike">
              <a:solidFill>
                <a:srgbClr val="000000"/>
              </a:solidFill>
              <a:latin typeface="Montserrat"/>
              <a:ea typeface="Montserrat"/>
              <a:cs typeface="Montserrat"/>
              <a:sym typeface="Montserrat"/>
            </a:endParaRPr>
          </a:p>
        </p:txBody>
      </p:sp>
      <p:sp>
        <p:nvSpPr>
          <p:cNvPr id="236" name="Google Shape;236;p6"/>
          <p:cNvSpPr txBox="1"/>
          <p:nvPr/>
        </p:nvSpPr>
        <p:spPr>
          <a:xfrm>
            <a:off x="5186825" y="653350"/>
            <a:ext cx="3457200" cy="333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Cross-Cultural Sports Experiences</a:t>
            </a:r>
            <a:endParaRPr b="1" i="0" sz="1400" u="none" cap="none" strike="noStrike">
              <a:solidFill>
                <a:srgbClr val="000000"/>
              </a:solidFill>
              <a:latin typeface="Montserrat"/>
              <a:ea typeface="Montserrat"/>
              <a:cs typeface="Montserrat"/>
              <a:sym typeface="Montserrat"/>
            </a:endParaRPr>
          </a:p>
        </p:txBody>
      </p:sp>
      <p:sp>
        <p:nvSpPr>
          <p:cNvPr id="237" name="Google Shape;237;p6"/>
          <p:cNvSpPr txBox="1"/>
          <p:nvPr/>
        </p:nvSpPr>
        <p:spPr>
          <a:xfrm>
            <a:off x="4823450" y="3106490"/>
            <a:ext cx="4172400" cy="33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PROGRAM OUTCOMES</a:t>
            </a:r>
            <a:endParaRPr b="0" i="0" sz="1400" u="none" cap="none" strike="noStrike">
              <a:solidFill>
                <a:srgbClr val="000000"/>
              </a:solidFill>
              <a:latin typeface="Montserrat"/>
              <a:ea typeface="Montserrat"/>
              <a:cs typeface="Montserrat"/>
              <a:sym typeface="Montserrat"/>
            </a:endParaRPr>
          </a:p>
        </p:txBody>
      </p:sp>
      <p:pic>
        <p:nvPicPr>
          <p:cNvPr id="238" name="Google Shape;238;p6"/>
          <p:cNvPicPr preferRelativeResize="0"/>
          <p:nvPr/>
        </p:nvPicPr>
        <p:blipFill rotWithShape="1">
          <a:blip r:embed="rId3">
            <a:alphaModFix/>
          </a:blip>
          <a:srcRect b="10500" l="0" r="0" t="-10500"/>
          <a:stretch/>
        </p:blipFill>
        <p:spPr>
          <a:xfrm>
            <a:off x="7913449" y="10971"/>
            <a:ext cx="1179599" cy="589779"/>
          </a:xfrm>
          <a:prstGeom prst="rect">
            <a:avLst/>
          </a:prstGeom>
          <a:noFill/>
          <a:ln>
            <a:noFill/>
          </a:ln>
        </p:spPr>
      </p:pic>
      <p:pic>
        <p:nvPicPr>
          <p:cNvPr id="239" name="Google Shape;239;p6"/>
          <p:cNvPicPr preferRelativeResize="0"/>
          <p:nvPr/>
        </p:nvPicPr>
        <p:blipFill>
          <a:blip r:embed="rId4">
            <a:alphaModFix/>
          </a:blip>
          <a:stretch>
            <a:fillRect/>
          </a:stretch>
        </p:blipFill>
        <p:spPr>
          <a:xfrm>
            <a:off x="89551" y="10974"/>
            <a:ext cx="1582648" cy="6908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243" name="Shape 243"/>
        <p:cNvGrpSpPr/>
        <p:nvPr/>
      </p:nvGrpSpPr>
      <p:grpSpPr>
        <a:xfrm>
          <a:off x="0" y="0"/>
          <a:ext cx="0" cy="0"/>
          <a:chOff x="0" y="0"/>
          <a:chExt cx="0" cy="0"/>
        </a:xfrm>
      </p:grpSpPr>
      <p:sp>
        <p:nvSpPr>
          <p:cNvPr id="244" name="Google Shape;244;p7"/>
          <p:cNvSpPr txBox="1"/>
          <p:nvPr/>
        </p:nvSpPr>
        <p:spPr>
          <a:xfrm>
            <a:off x="14854" y="619347"/>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Clr>
                <a:srgbClr val="000000"/>
              </a:buClr>
              <a:buSzPts val="3000"/>
              <a:buFont typeface="Arial"/>
              <a:buNone/>
            </a:pPr>
            <a:r>
              <a:rPr b="1" i="0" lang="en" sz="3000" u="none" cap="none" strike="noStrike">
                <a:solidFill>
                  <a:srgbClr val="000000"/>
                </a:solidFill>
                <a:latin typeface="Montserrat"/>
                <a:ea typeface="Montserrat"/>
                <a:cs typeface="Montserrat"/>
                <a:sym typeface="Montserrat"/>
              </a:rPr>
              <a:t>WHAT MAKES SSB UNIQUE?</a:t>
            </a:r>
            <a:endParaRPr b="0" i="0" sz="3000" u="none" cap="none" strike="noStrike">
              <a:solidFill>
                <a:srgbClr val="000000"/>
              </a:solidFill>
              <a:latin typeface="Arial"/>
              <a:ea typeface="Arial"/>
              <a:cs typeface="Arial"/>
              <a:sym typeface="Arial"/>
            </a:endParaRPr>
          </a:p>
        </p:txBody>
      </p:sp>
      <p:sp>
        <p:nvSpPr>
          <p:cNvPr id="245" name="Google Shape;245;p7"/>
          <p:cNvSpPr txBox="1"/>
          <p:nvPr/>
        </p:nvSpPr>
        <p:spPr>
          <a:xfrm>
            <a:off x="89200" y="1115700"/>
            <a:ext cx="4514100" cy="6144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Clr>
                <a:srgbClr val="000000"/>
              </a:buClr>
              <a:buSzPts val="1600"/>
              <a:buFont typeface="Arial"/>
              <a:buNone/>
            </a:pPr>
            <a:r>
              <a:rPr b="1" i="0" lang="en" sz="1600" u="none" cap="none" strike="noStrike">
                <a:solidFill>
                  <a:srgbClr val="545454"/>
                </a:solidFill>
                <a:latin typeface="Montserrat"/>
                <a:ea typeface="Montserrat"/>
                <a:cs typeface="Montserrat"/>
                <a:sym typeface="Montserrat"/>
              </a:rPr>
              <a:t>TOP INSTRUCTORS</a:t>
            </a:r>
            <a:r>
              <a:rPr b="0" i="0" lang="en" sz="1600" u="none" cap="none" strike="noStrike">
                <a:solidFill>
                  <a:srgbClr val="545454"/>
                </a:solidFill>
                <a:latin typeface="Montserrat"/>
                <a:ea typeface="Montserrat"/>
                <a:cs typeface="Montserrat"/>
                <a:sym typeface="Montserrat"/>
              </a:rPr>
              <a:t> </a:t>
            </a:r>
            <a:endParaRPr b="0" i="0" sz="1600" u="none" cap="none" strike="noStrike">
              <a:solidFill>
                <a:srgbClr val="545454"/>
              </a:solidFill>
              <a:latin typeface="Montserrat"/>
              <a:ea typeface="Montserrat"/>
              <a:cs typeface="Montserrat"/>
              <a:sym typeface="Montserrat"/>
            </a:endParaRPr>
          </a:p>
          <a:p>
            <a:pPr indent="0" lvl="0" marL="0" marR="0" rtl="0" algn="ctr">
              <a:lnSpc>
                <a:spcPct val="158018"/>
              </a:lnSpc>
              <a:spcBef>
                <a:spcPts val="0"/>
              </a:spcBef>
              <a:spcAft>
                <a:spcPts val="0"/>
              </a:spcAft>
              <a:buClr>
                <a:srgbClr val="000000"/>
              </a:buClr>
              <a:buSzPts val="1200"/>
              <a:buFont typeface="Arial"/>
              <a:buNone/>
            </a:pPr>
            <a:r>
              <a:rPr b="0" i="0" lang="en" sz="1200" u="none" cap="none" strike="noStrike">
                <a:solidFill>
                  <a:srgbClr val="5FA233"/>
                </a:solidFill>
                <a:latin typeface="Montserrat"/>
                <a:ea typeface="Montserrat"/>
                <a:cs typeface="Montserrat"/>
                <a:sym typeface="Montserrat"/>
              </a:rPr>
              <a:t>WITH REAL-WORLD EXPERIENCE</a:t>
            </a:r>
            <a:endParaRPr b="0" i="0" sz="1200" u="none" cap="none" strike="noStrike">
              <a:solidFill>
                <a:srgbClr val="5FA233"/>
              </a:solidFill>
              <a:latin typeface="Montserrat"/>
              <a:ea typeface="Montserrat"/>
              <a:cs typeface="Montserrat"/>
              <a:sym typeface="Montserrat"/>
            </a:endParaRPr>
          </a:p>
          <a:p>
            <a:pPr indent="0" lvl="0" marL="0" marR="0" rtl="0" algn="ctr">
              <a:lnSpc>
                <a:spcPct val="158018"/>
              </a:lnSpc>
              <a:spcBef>
                <a:spcPts val="0"/>
              </a:spcBef>
              <a:spcAft>
                <a:spcPts val="0"/>
              </a:spcAft>
              <a:buClr>
                <a:srgbClr val="000000"/>
              </a:buClr>
              <a:buSzPts val="1600"/>
              <a:buFont typeface="Arial"/>
              <a:buNone/>
            </a:pPr>
            <a:r>
              <a:t/>
            </a:r>
            <a:endParaRPr b="0" i="0" sz="1600" u="none" cap="none" strike="noStrike">
              <a:solidFill>
                <a:srgbClr val="545454"/>
              </a:solidFill>
              <a:latin typeface="Montserrat"/>
              <a:ea typeface="Montserrat"/>
              <a:cs typeface="Montserrat"/>
              <a:sym typeface="Montserrat"/>
            </a:endParaRPr>
          </a:p>
        </p:txBody>
      </p:sp>
      <p:sp>
        <p:nvSpPr>
          <p:cNvPr id="246" name="Google Shape;246;p7"/>
          <p:cNvSpPr txBox="1"/>
          <p:nvPr/>
        </p:nvSpPr>
        <p:spPr>
          <a:xfrm>
            <a:off x="133400" y="1764400"/>
            <a:ext cx="4699200" cy="3144900"/>
          </a:xfrm>
          <a:prstGeom prst="rect">
            <a:avLst/>
          </a:prstGeom>
          <a:noFill/>
          <a:ln>
            <a:noFill/>
          </a:ln>
        </p:spPr>
        <p:txBody>
          <a:bodyPr anchorCtr="0" anchor="t" bIns="0" lIns="0" spcFirstLastPara="1" rIns="0" wrap="square" tIns="0">
            <a:noAutofit/>
          </a:bodyPr>
          <a:lstStyle/>
          <a:p>
            <a:pPr indent="0" lvl="0" marL="0" marR="0" rtl="0" algn="l">
              <a:lnSpc>
                <a:spcPct val="168000"/>
              </a:lnSpc>
              <a:spcBef>
                <a:spcPts val="0"/>
              </a:spcBef>
              <a:spcAft>
                <a:spcPts val="0"/>
              </a:spcAft>
              <a:buClr>
                <a:srgbClr val="000000"/>
              </a:buClr>
              <a:buSzPts val="1000"/>
              <a:buFont typeface="Arial"/>
              <a:buNone/>
            </a:pPr>
            <a:r>
              <a:rPr b="1" i="0" lang="en" sz="1000" u="none" cap="none" strike="noStrike">
                <a:solidFill>
                  <a:srgbClr val="545454"/>
                </a:solidFill>
                <a:latin typeface="Montserrat"/>
                <a:ea typeface="Montserrat"/>
                <a:cs typeface="Montserrat"/>
                <a:sym typeface="Montserrat"/>
              </a:rPr>
              <a:t>Unlike other summer programs, our instructors are industry experts and university professors, including:</a:t>
            </a:r>
            <a:endParaRPr b="1" i="0" sz="1000" u="none" cap="none" strike="noStrike">
              <a:solidFill>
                <a:srgbClr val="545454"/>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273755"/>
              </a:buClr>
              <a:buSzPts val="1000"/>
              <a:buFont typeface="Arial"/>
              <a:buChar char="●"/>
            </a:pPr>
            <a:r>
              <a:rPr b="1" i="0" lang="en" sz="1000" u="none" cap="none" strike="noStrike">
                <a:solidFill>
                  <a:srgbClr val="273755"/>
                </a:solidFill>
                <a:latin typeface="Montserrat"/>
                <a:ea typeface="Montserrat"/>
                <a:cs typeface="Montserrat"/>
                <a:sym typeface="Montserrat"/>
              </a:rPr>
              <a:t>Engineering </a:t>
            </a:r>
            <a:r>
              <a:rPr b="0" i="0" lang="en" sz="1000" u="none" cap="none" strike="noStrike">
                <a:solidFill>
                  <a:srgbClr val="273755"/>
                </a:solidFill>
                <a:latin typeface="Montserrat"/>
                <a:ea typeface="Montserrat"/>
                <a:cs typeface="Montserrat"/>
                <a:sym typeface="Montserrat"/>
              </a:rPr>
              <a:t>- Professor of Engineering at UC Berkeley and MIT (with course held at MIT Engineering lab).</a:t>
            </a:r>
            <a:endParaRPr b="0" i="0" sz="1000" u="none" cap="none" strike="noStrike">
              <a:solidFill>
                <a:srgbClr val="273755"/>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273755"/>
              </a:buClr>
              <a:buSzPts val="1000"/>
              <a:buFont typeface="Montserrat"/>
              <a:buChar char="●"/>
            </a:pPr>
            <a:r>
              <a:rPr b="1" i="0" lang="en" sz="1000" u="none" cap="none" strike="noStrike">
                <a:solidFill>
                  <a:srgbClr val="273755"/>
                </a:solidFill>
                <a:latin typeface="Montserrat"/>
                <a:ea typeface="Montserrat"/>
                <a:cs typeface="Montserrat"/>
                <a:sym typeface="Montserrat"/>
              </a:rPr>
              <a:t>Emergency Medicine </a:t>
            </a:r>
            <a:r>
              <a:rPr b="0" i="0" lang="en" sz="1000" u="none" cap="none" strike="noStrike">
                <a:solidFill>
                  <a:srgbClr val="273755"/>
                </a:solidFill>
                <a:latin typeface="Montserrat"/>
                <a:ea typeface="Montserrat"/>
                <a:cs typeface="Montserrat"/>
                <a:sym typeface="Montserrat"/>
              </a:rPr>
              <a:t>- Medical doctors part of the UC San Francisco faculty and experts in emergency medicine.</a:t>
            </a:r>
            <a:endParaRPr b="0" i="0" sz="1000" u="none" cap="none" strike="noStrike">
              <a:solidFill>
                <a:srgbClr val="273755"/>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273755"/>
              </a:buClr>
              <a:buSzPts val="1000"/>
              <a:buFont typeface="Arial"/>
              <a:buChar char="●"/>
            </a:pPr>
            <a:r>
              <a:rPr b="1" i="0" lang="en" sz="1000" u="none" cap="none" strike="noStrike">
                <a:solidFill>
                  <a:srgbClr val="273755"/>
                </a:solidFill>
                <a:latin typeface="Montserrat"/>
                <a:ea typeface="Montserrat"/>
                <a:cs typeface="Montserrat"/>
                <a:sym typeface="Montserrat"/>
              </a:rPr>
              <a:t>Trial Law</a:t>
            </a:r>
            <a:r>
              <a:rPr b="0" i="0" lang="en" sz="1000" u="none" cap="none" strike="noStrike">
                <a:solidFill>
                  <a:srgbClr val="273755"/>
                </a:solidFill>
                <a:latin typeface="Montserrat"/>
                <a:ea typeface="Montserrat"/>
                <a:cs typeface="Montserrat"/>
                <a:sym typeface="Montserrat"/>
              </a:rPr>
              <a:t> - Harvard-educated criminal defense lawyer who has tried cases before the Supreme Court.</a:t>
            </a:r>
            <a:endParaRPr b="0" i="0" sz="1000" u="none" cap="none" strike="noStrike">
              <a:solidFill>
                <a:srgbClr val="273755"/>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273755"/>
              </a:buClr>
              <a:buSzPts val="1000"/>
              <a:buFont typeface="Arial"/>
              <a:buChar char="●"/>
            </a:pPr>
            <a:r>
              <a:rPr b="1" i="0" lang="en" sz="1000" u="none" cap="none" strike="noStrike">
                <a:solidFill>
                  <a:srgbClr val="273755"/>
                </a:solidFill>
                <a:latin typeface="Montserrat"/>
                <a:ea typeface="Montserrat"/>
                <a:cs typeface="Montserrat"/>
                <a:sym typeface="Montserrat"/>
              </a:rPr>
              <a:t>Criminal &amp; Forensic Science -</a:t>
            </a:r>
            <a:r>
              <a:rPr b="0" i="0" lang="en" sz="1000" u="none" cap="none" strike="noStrike">
                <a:solidFill>
                  <a:srgbClr val="273755"/>
                </a:solidFill>
                <a:latin typeface="Montserrat"/>
                <a:ea typeface="Montserrat"/>
                <a:cs typeface="Montserrat"/>
                <a:sym typeface="Montserrat"/>
              </a:rPr>
              <a:t> World renowned expert who has assisted in more than 8000 cases around the world.</a:t>
            </a:r>
            <a:endParaRPr b="0" i="0" sz="1000" u="none" cap="none" strike="noStrike">
              <a:solidFill>
                <a:srgbClr val="273755"/>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273755"/>
              </a:buClr>
              <a:buSzPts val="1000"/>
              <a:buFont typeface="Montserrat"/>
              <a:buChar char="●"/>
            </a:pPr>
            <a:r>
              <a:rPr b="1" i="0" lang="en" sz="1000" u="none" cap="none" strike="noStrike">
                <a:solidFill>
                  <a:srgbClr val="273755"/>
                </a:solidFill>
                <a:latin typeface="Montserrat"/>
                <a:ea typeface="Montserrat"/>
                <a:cs typeface="Montserrat"/>
                <a:sym typeface="Montserrat"/>
              </a:rPr>
              <a:t>Psychology and Neuroscience</a:t>
            </a:r>
            <a:r>
              <a:rPr b="0" i="0" lang="en" sz="1000" u="none" cap="none" strike="noStrike">
                <a:solidFill>
                  <a:srgbClr val="273755"/>
                </a:solidFill>
                <a:latin typeface="Montserrat"/>
                <a:ea typeface="Montserrat"/>
                <a:cs typeface="Montserrat"/>
                <a:sym typeface="Montserrat"/>
              </a:rPr>
              <a:t> - Harvard PhD, and recipient of National Defense Science &amp; Engineering Fellowship, and George W. Goethals Teaching Prize.</a:t>
            </a:r>
            <a:endParaRPr b="0" i="0" sz="800" u="none" cap="none" strike="noStrike">
              <a:solidFill>
                <a:srgbClr val="273755"/>
              </a:solidFill>
              <a:latin typeface="Montserrat"/>
              <a:ea typeface="Montserrat"/>
              <a:cs typeface="Montserrat"/>
              <a:sym typeface="Montserrat"/>
            </a:endParaRPr>
          </a:p>
          <a:p>
            <a:pPr indent="0" lvl="0" marL="91440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273755"/>
              </a:solidFill>
              <a:latin typeface="Montserrat"/>
              <a:ea typeface="Montserrat"/>
              <a:cs typeface="Montserrat"/>
              <a:sym typeface="Montserrat"/>
            </a:endParaRPr>
          </a:p>
        </p:txBody>
      </p:sp>
      <p:pic>
        <p:nvPicPr>
          <p:cNvPr id="247" name="Google Shape;247;p7"/>
          <p:cNvPicPr preferRelativeResize="0"/>
          <p:nvPr/>
        </p:nvPicPr>
        <p:blipFill rotWithShape="1">
          <a:blip r:embed="rId3">
            <a:alphaModFix/>
          </a:blip>
          <a:srcRect b="0" l="0" r="0" t="0"/>
          <a:stretch/>
        </p:blipFill>
        <p:spPr>
          <a:xfrm>
            <a:off x="7763575" y="3033912"/>
            <a:ext cx="902375" cy="899698"/>
          </a:xfrm>
          <a:prstGeom prst="rect">
            <a:avLst/>
          </a:prstGeom>
          <a:noFill/>
          <a:ln>
            <a:noFill/>
          </a:ln>
        </p:spPr>
      </p:pic>
      <p:pic>
        <p:nvPicPr>
          <p:cNvPr id="248" name="Google Shape;248;p7"/>
          <p:cNvPicPr preferRelativeResize="0"/>
          <p:nvPr/>
        </p:nvPicPr>
        <p:blipFill rotWithShape="1">
          <a:blip r:embed="rId4">
            <a:alphaModFix/>
          </a:blip>
          <a:srcRect b="0" l="0" r="0" t="0"/>
          <a:stretch/>
        </p:blipFill>
        <p:spPr>
          <a:xfrm>
            <a:off x="7811925" y="1981203"/>
            <a:ext cx="805684" cy="805650"/>
          </a:xfrm>
          <a:prstGeom prst="rect">
            <a:avLst/>
          </a:prstGeom>
          <a:noFill/>
          <a:ln>
            <a:noFill/>
          </a:ln>
        </p:spPr>
      </p:pic>
      <p:pic>
        <p:nvPicPr>
          <p:cNvPr id="249" name="Google Shape;249;p7"/>
          <p:cNvPicPr preferRelativeResize="0"/>
          <p:nvPr/>
        </p:nvPicPr>
        <p:blipFill rotWithShape="1">
          <a:blip r:embed="rId5">
            <a:alphaModFix/>
          </a:blip>
          <a:srcRect b="0" l="0" r="0" t="0"/>
          <a:stretch/>
        </p:blipFill>
        <p:spPr>
          <a:xfrm>
            <a:off x="5243400" y="2114650"/>
            <a:ext cx="1960676" cy="672200"/>
          </a:xfrm>
          <a:prstGeom prst="rect">
            <a:avLst/>
          </a:prstGeom>
          <a:noFill/>
          <a:ln>
            <a:noFill/>
          </a:ln>
        </p:spPr>
      </p:pic>
      <p:pic>
        <p:nvPicPr>
          <p:cNvPr id="250" name="Google Shape;250;p7"/>
          <p:cNvPicPr preferRelativeResize="0"/>
          <p:nvPr/>
        </p:nvPicPr>
        <p:blipFill rotWithShape="1">
          <a:blip r:embed="rId6">
            <a:alphaModFix/>
          </a:blip>
          <a:srcRect b="0" l="0" r="0" t="0"/>
          <a:stretch/>
        </p:blipFill>
        <p:spPr>
          <a:xfrm>
            <a:off x="3964511" y="46050"/>
            <a:ext cx="1414912" cy="497100"/>
          </a:xfrm>
          <a:prstGeom prst="rect">
            <a:avLst/>
          </a:prstGeom>
          <a:noFill/>
          <a:ln>
            <a:noFill/>
          </a:ln>
        </p:spPr>
      </p:pic>
      <p:sp>
        <p:nvSpPr>
          <p:cNvPr id="251" name="Google Shape;251;p7"/>
          <p:cNvSpPr txBox="1"/>
          <p:nvPr/>
        </p:nvSpPr>
        <p:spPr>
          <a:xfrm>
            <a:off x="5275225" y="1139825"/>
            <a:ext cx="3544200" cy="322800"/>
          </a:xfrm>
          <a:prstGeom prst="rect">
            <a:avLst/>
          </a:prstGeom>
          <a:noFill/>
          <a:ln>
            <a:noFill/>
          </a:ln>
        </p:spPr>
        <p:txBody>
          <a:bodyPr anchorCtr="0" anchor="t" bIns="0" lIns="0" spcFirstLastPara="1" rIns="0" wrap="square" tIns="0">
            <a:noAutofit/>
          </a:bodyPr>
          <a:lstStyle/>
          <a:p>
            <a:pPr indent="0" lvl="0" marL="0" marR="0" rtl="0" algn="ctr">
              <a:lnSpc>
                <a:spcPct val="158018"/>
              </a:lnSpc>
              <a:spcBef>
                <a:spcPts val="0"/>
              </a:spcBef>
              <a:spcAft>
                <a:spcPts val="0"/>
              </a:spcAft>
              <a:buClr>
                <a:srgbClr val="000000"/>
              </a:buClr>
              <a:buSzPts val="1600"/>
              <a:buFont typeface="Arial"/>
              <a:buNone/>
            </a:pPr>
            <a:r>
              <a:rPr b="1" i="0" lang="en" sz="1600" u="none" cap="none" strike="noStrike">
                <a:solidFill>
                  <a:srgbClr val="545454"/>
                </a:solidFill>
                <a:latin typeface="Montserrat"/>
                <a:ea typeface="Montserrat"/>
                <a:cs typeface="Montserrat"/>
                <a:sym typeface="Montserrat"/>
              </a:rPr>
              <a:t>COMPANY VISITS</a:t>
            </a:r>
            <a:endParaRPr b="0" i="0" sz="1600" u="none" cap="none" strike="noStrike">
              <a:solidFill>
                <a:srgbClr val="545454"/>
              </a:solidFill>
              <a:latin typeface="Montserrat"/>
              <a:ea typeface="Montserrat"/>
              <a:cs typeface="Montserrat"/>
              <a:sym typeface="Montserrat"/>
            </a:endParaRPr>
          </a:p>
          <a:p>
            <a:pPr indent="0" lvl="0" marL="0" marR="0" rtl="0" algn="ctr">
              <a:lnSpc>
                <a:spcPct val="158018"/>
              </a:lnSpc>
              <a:spcBef>
                <a:spcPts val="0"/>
              </a:spcBef>
              <a:spcAft>
                <a:spcPts val="0"/>
              </a:spcAft>
              <a:buClr>
                <a:srgbClr val="000000"/>
              </a:buClr>
              <a:buSzPts val="1200"/>
              <a:buFont typeface="Arial"/>
              <a:buNone/>
            </a:pPr>
            <a:r>
              <a:rPr b="0" i="0" lang="en" sz="1200" u="none" cap="none" strike="noStrike">
                <a:solidFill>
                  <a:srgbClr val="5FA233"/>
                </a:solidFill>
                <a:latin typeface="Montserrat"/>
                <a:ea typeface="Montserrat"/>
                <a:cs typeface="Montserrat"/>
                <a:sym typeface="Montserrat"/>
              </a:rPr>
              <a:t>TO WORLD CLASS ORGANIZATIONS</a:t>
            </a:r>
            <a:endParaRPr b="0" i="0" sz="1200" u="none" cap="none" strike="noStrike">
              <a:solidFill>
                <a:srgbClr val="5FA233"/>
              </a:solidFill>
              <a:latin typeface="Montserrat"/>
              <a:ea typeface="Montserrat"/>
              <a:cs typeface="Montserrat"/>
              <a:sym typeface="Montserrat"/>
            </a:endParaRPr>
          </a:p>
          <a:p>
            <a:pPr indent="0" lvl="0" marL="0" marR="0" rtl="0" algn="ctr">
              <a:lnSpc>
                <a:spcPct val="158018"/>
              </a:lnSpc>
              <a:spcBef>
                <a:spcPts val="0"/>
              </a:spcBef>
              <a:spcAft>
                <a:spcPts val="0"/>
              </a:spcAft>
              <a:buClr>
                <a:srgbClr val="000000"/>
              </a:buClr>
              <a:buSzPts val="1600"/>
              <a:buFont typeface="Arial"/>
              <a:buNone/>
            </a:pPr>
            <a:r>
              <a:t/>
            </a:r>
            <a:endParaRPr b="0" i="0" sz="1600" u="none" cap="none" strike="noStrike">
              <a:solidFill>
                <a:srgbClr val="545454"/>
              </a:solidFill>
              <a:latin typeface="Montserrat"/>
              <a:ea typeface="Montserrat"/>
              <a:cs typeface="Montserrat"/>
              <a:sym typeface="Montserrat"/>
            </a:endParaRPr>
          </a:p>
        </p:txBody>
      </p:sp>
      <p:pic>
        <p:nvPicPr>
          <p:cNvPr id="252" name="Google Shape;252;p7"/>
          <p:cNvPicPr preferRelativeResize="0"/>
          <p:nvPr/>
        </p:nvPicPr>
        <p:blipFill rotWithShape="1">
          <a:blip r:embed="rId7">
            <a:alphaModFix/>
          </a:blip>
          <a:srcRect b="0" l="0" r="0" t="0"/>
          <a:stretch/>
        </p:blipFill>
        <p:spPr>
          <a:xfrm>
            <a:off x="5220000" y="2920300"/>
            <a:ext cx="2007469" cy="535325"/>
          </a:xfrm>
          <a:prstGeom prst="rect">
            <a:avLst/>
          </a:prstGeom>
          <a:noFill/>
          <a:ln>
            <a:noFill/>
          </a:ln>
        </p:spPr>
      </p:pic>
      <p:pic>
        <p:nvPicPr>
          <p:cNvPr id="253" name="Google Shape;253;p7"/>
          <p:cNvPicPr preferRelativeResize="0"/>
          <p:nvPr/>
        </p:nvPicPr>
        <p:blipFill rotWithShape="1">
          <a:blip r:embed="rId8">
            <a:alphaModFix/>
          </a:blip>
          <a:srcRect b="0" l="0" r="0" t="0"/>
          <a:stretch/>
        </p:blipFill>
        <p:spPr>
          <a:xfrm>
            <a:off x="5275222" y="4085997"/>
            <a:ext cx="1653075" cy="928425"/>
          </a:xfrm>
          <a:prstGeom prst="rect">
            <a:avLst/>
          </a:prstGeom>
          <a:noFill/>
          <a:ln>
            <a:noFill/>
          </a:ln>
        </p:spPr>
      </p:pic>
      <p:pic>
        <p:nvPicPr>
          <p:cNvPr id="254" name="Google Shape;254;p7"/>
          <p:cNvPicPr preferRelativeResize="0"/>
          <p:nvPr/>
        </p:nvPicPr>
        <p:blipFill rotWithShape="1">
          <a:blip r:embed="rId9">
            <a:alphaModFix/>
          </a:blip>
          <a:srcRect b="0" l="0" r="0" t="0"/>
          <a:stretch/>
        </p:blipFill>
        <p:spPr>
          <a:xfrm>
            <a:off x="7605414" y="4185175"/>
            <a:ext cx="1218698" cy="730075"/>
          </a:xfrm>
          <a:prstGeom prst="rect">
            <a:avLst/>
          </a:prstGeom>
          <a:noFill/>
          <a:ln>
            <a:noFill/>
          </a:ln>
        </p:spPr>
      </p:pic>
      <p:pic>
        <p:nvPicPr>
          <p:cNvPr id="255" name="Google Shape;255;p7"/>
          <p:cNvPicPr preferRelativeResize="0"/>
          <p:nvPr/>
        </p:nvPicPr>
        <p:blipFill rotWithShape="1">
          <a:blip r:embed="rId10">
            <a:alphaModFix/>
          </a:blip>
          <a:srcRect b="0" l="0" r="0" t="0"/>
          <a:stretch/>
        </p:blipFill>
        <p:spPr>
          <a:xfrm>
            <a:off x="5394300" y="3455625"/>
            <a:ext cx="1414925" cy="8306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259" name="Shape 259"/>
        <p:cNvGrpSpPr/>
        <p:nvPr/>
      </p:nvGrpSpPr>
      <p:grpSpPr>
        <a:xfrm>
          <a:off x="0" y="0"/>
          <a:ext cx="0" cy="0"/>
          <a:chOff x="0" y="0"/>
          <a:chExt cx="0" cy="0"/>
        </a:xfrm>
      </p:grpSpPr>
      <p:sp>
        <p:nvSpPr>
          <p:cNvPr id="260" name="Google Shape;260;p8"/>
          <p:cNvSpPr/>
          <p:nvPr/>
        </p:nvSpPr>
        <p:spPr>
          <a:xfrm>
            <a:off x="-3900" y="2972100"/>
            <a:ext cx="9151800" cy="2171400"/>
          </a:xfrm>
          <a:prstGeom prst="rect">
            <a:avLst/>
          </a:prstGeom>
          <a:solidFill>
            <a:srgbClr val="5FA233"/>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8"/>
          <p:cNvSpPr txBox="1"/>
          <p:nvPr/>
        </p:nvSpPr>
        <p:spPr>
          <a:xfrm>
            <a:off x="4342" y="582447"/>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Clr>
                <a:srgbClr val="000000"/>
              </a:buClr>
              <a:buSzPts val="3000"/>
              <a:buFont typeface="Arial"/>
              <a:buNone/>
            </a:pPr>
            <a:r>
              <a:rPr b="1" i="0" lang="en" sz="3000" u="none" cap="none" strike="noStrike">
                <a:solidFill>
                  <a:srgbClr val="000000"/>
                </a:solidFill>
                <a:latin typeface="Montserrat"/>
                <a:ea typeface="Montserrat"/>
                <a:cs typeface="Montserrat"/>
                <a:sym typeface="Montserrat"/>
              </a:rPr>
              <a:t>NOT YOUR AVERAGE SUMMER PROGRAM</a:t>
            </a:r>
            <a:endParaRPr b="0" i="0" sz="3000" u="none" cap="none" strike="noStrike">
              <a:solidFill>
                <a:srgbClr val="000000"/>
              </a:solidFill>
              <a:latin typeface="Arial"/>
              <a:ea typeface="Arial"/>
              <a:cs typeface="Arial"/>
              <a:sym typeface="Arial"/>
            </a:endParaRPr>
          </a:p>
        </p:txBody>
      </p:sp>
      <p:grpSp>
        <p:nvGrpSpPr>
          <p:cNvPr id="262" name="Google Shape;262;p8"/>
          <p:cNvGrpSpPr/>
          <p:nvPr/>
        </p:nvGrpSpPr>
        <p:grpSpPr>
          <a:xfrm>
            <a:off x="3454196" y="3049258"/>
            <a:ext cx="2421780" cy="1941308"/>
            <a:chOff x="-18786" y="87867"/>
            <a:chExt cx="5924119" cy="5176820"/>
          </a:xfrm>
        </p:grpSpPr>
        <p:sp>
          <p:nvSpPr>
            <p:cNvPr id="263" name="Google Shape;263;p8"/>
            <p:cNvSpPr txBox="1"/>
            <p:nvPr/>
          </p:nvSpPr>
          <p:spPr>
            <a:xfrm>
              <a:off x="-18767" y="87867"/>
              <a:ext cx="5924100" cy="15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545454"/>
                  </a:solidFill>
                  <a:latin typeface="Montserrat"/>
                  <a:ea typeface="Montserrat"/>
                  <a:cs typeface="Montserrat"/>
                  <a:sym typeface="Montserrat"/>
                </a:rPr>
                <a:t>CUTTING EDGE TECHNOLOGY</a:t>
              </a:r>
              <a:endParaRPr b="0" i="0" sz="700" u="none" cap="none" strike="noStrike">
                <a:solidFill>
                  <a:srgbClr val="000000"/>
                </a:solidFill>
                <a:latin typeface="Arial"/>
                <a:ea typeface="Arial"/>
                <a:cs typeface="Arial"/>
                <a:sym typeface="Arial"/>
              </a:endParaRPr>
            </a:p>
          </p:txBody>
        </p:sp>
        <p:sp>
          <p:nvSpPr>
            <p:cNvPr id="264" name="Google Shape;264;p8"/>
            <p:cNvSpPr txBox="1"/>
            <p:nvPr/>
          </p:nvSpPr>
          <p:spPr>
            <a:xfrm>
              <a:off x="-18786" y="1687787"/>
              <a:ext cx="5924100" cy="35769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High tech eSports and Computer Science programs.</a:t>
              </a:r>
              <a:endParaRPr b="0" i="0" sz="700" u="none" cap="none" strike="noStrike">
                <a:solidFill>
                  <a:srgbClr val="000000"/>
                </a:solidFill>
                <a:latin typeface="Arial"/>
                <a:ea typeface="Arial"/>
                <a:cs typeface="Arial"/>
                <a:sym typeface="Arial"/>
              </a:endParaRPr>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Stay connected with an easy-to-use mobile app</a:t>
              </a:r>
              <a:endParaRPr b="0" i="0" sz="700" u="none" cap="none" strike="noStrike">
                <a:solidFill>
                  <a:srgbClr val="000000"/>
                </a:solidFill>
                <a:latin typeface="Arial"/>
                <a:ea typeface="Arial"/>
                <a:cs typeface="Arial"/>
                <a:sym typeface="Arial"/>
              </a:endParaRPr>
            </a:p>
          </p:txBody>
        </p:sp>
      </p:grpSp>
      <p:grpSp>
        <p:nvGrpSpPr>
          <p:cNvPr id="265" name="Google Shape;265;p8"/>
          <p:cNvGrpSpPr/>
          <p:nvPr/>
        </p:nvGrpSpPr>
        <p:grpSpPr>
          <a:xfrm>
            <a:off x="358255" y="3049274"/>
            <a:ext cx="2528007" cy="1941288"/>
            <a:chOff x="0" y="14900"/>
            <a:chExt cx="6741352" cy="5176769"/>
          </a:xfrm>
        </p:grpSpPr>
        <p:sp>
          <p:nvSpPr>
            <p:cNvPr id="266" name="Google Shape;266;p8"/>
            <p:cNvSpPr txBox="1"/>
            <p:nvPr/>
          </p:nvSpPr>
          <p:spPr>
            <a:xfrm>
              <a:off x="0" y="14900"/>
              <a:ext cx="5924100" cy="15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545454"/>
                  </a:solidFill>
                  <a:latin typeface="Montserrat"/>
                  <a:ea typeface="Montserrat"/>
                  <a:cs typeface="Montserrat"/>
                  <a:sym typeface="Montserrat"/>
                </a:rPr>
                <a:t>PROJECT BASED LEARNING</a:t>
              </a:r>
              <a:endParaRPr b="0" i="0" sz="700" u="none" cap="none" strike="noStrike">
                <a:solidFill>
                  <a:srgbClr val="000000"/>
                </a:solidFill>
                <a:latin typeface="Arial"/>
                <a:ea typeface="Arial"/>
                <a:cs typeface="Arial"/>
                <a:sym typeface="Arial"/>
              </a:endParaRPr>
            </a:p>
          </p:txBody>
        </p:sp>
        <p:sp>
          <p:nvSpPr>
            <p:cNvPr id="267" name="Google Shape;267;p8"/>
            <p:cNvSpPr txBox="1"/>
            <p:nvPr/>
          </p:nvSpPr>
          <p:spPr>
            <a:xfrm>
              <a:off x="13852" y="1614769"/>
              <a:ext cx="6727500" cy="35769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Learn from real-world experts</a:t>
              </a:r>
              <a:endParaRPr b="0" i="0" sz="700" u="none" cap="none" strike="noStrike">
                <a:solidFill>
                  <a:srgbClr val="000000"/>
                </a:solidFill>
                <a:latin typeface="Arial"/>
                <a:ea typeface="Arial"/>
                <a:cs typeface="Arial"/>
                <a:sym typeface="Arial"/>
              </a:endParaRPr>
            </a:p>
            <a:p>
              <a:pPr indent="-95250" lvl="1" marL="177800" marR="0" rtl="0" algn="l">
                <a:lnSpc>
                  <a:spcPct val="168000"/>
                </a:lnSpc>
                <a:spcBef>
                  <a:spcPts val="0"/>
                </a:spcBef>
                <a:spcAft>
                  <a:spcPts val="0"/>
                </a:spcAft>
                <a:buClr>
                  <a:srgbClr val="F9FCFF"/>
                </a:buClr>
                <a:buSzPts val="1100"/>
                <a:buFont typeface="Montserrat"/>
                <a:buChar char="•"/>
              </a:pPr>
              <a:r>
                <a:rPr b="0" i="0" lang="en" sz="1100" u="none" cap="none" strike="noStrike">
                  <a:solidFill>
                    <a:srgbClr val="F9FCFF"/>
                  </a:solidFill>
                  <a:latin typeface="Montserrat"/>
                  <a:ea typeface="Montserrat"/>
                  <a:cs typeface="Montserrat"/>
                  <a:sym typeface="Montserrat"/>
                </a:rPr>
                <a:t>Hands-on learning projects</a:t>
              </a:r>
              <a:endParaRPr b="0" i="0" sz="1100" u="none" cap="none" strike="noStrike">
                <a:solidFill>
                  <a:srgbClr val="F9FCFF"/>
                </a:solidFill>
                <a:latin typeface="Montserrat"/>
                <a:ea typeface="Montserrat"/>
                <a:cs typeface="Montserrat"/>
                <a:sym typeface="Montserrat"/>
              </a:endParaRPr>
            </a:p>
            <a:p>
              <a:pPr indent="-95250" lvl="1" marL="177800" marR="0" rtl="0" algn="l">
                <a:lnSpc>
                  <a:spcPct val="168000"/>
                </a:lnSpc>
                <a:spcBef>
                  <a:spcPts val="0"/>
                </a:spcBef>
                <a:spcAft>
                  <a:spcPts val="0"/>
                </a:spcAft>
                <a:buClr>
                  <a:srgbClr val="F9FCFF"/>
                </a:buClr>
                <a:buSzPts val="1100"/>
                <a:buFont typeface="Montserrat"/>
                <a:buChar char="•"/>
              </a:pPr>
              <a:r>
                <a:rPr b="0" i="0" lang="en" sz="1100" u="none" cap="none" strike="noStrike">
                  <a:solidFill>
                    <a:srgbClr val="F9FCFF"/>
                  </a:solidFill>
                  <a:latin typeface="Montserrat"/>
                  <a:ea typeface="Montserrat"/>
                  <a:cs typeface="Montserrat"/>
                  <a:sym typeface="Montserrat"/>
                </a:rPr>
                <a:t>Gain exposure to career options</a:t>
              </a:r>
              <a:endParaRPr b="0" i="0" sz="700" u="none" cap="none" strike="noStrike">
                <a:solidFill>
                  <a:srgbClr val="000000"/>
                </a:solidFill>
                <a:latin typeface="Arial"/>
                <a:ea typeface="Arial"/>
                <a:cs typeface="Arial"/>
                <a:sym typeface="Arial"/>
              </a:endParaRPr>
            </a:p>
          </p:txBody>
        </p:sp>
      </p:grpSp>
      <p:grpSp>
        <p:nvGrpSpPr>
          <p:cNvPr id="268" name="Google Shape;268;p8"/>
          <p:cNvGrpSpPr/>
          <p:nvPr/>
        </p:nvGrpSpPr>
        <p:grpSpPr>
          <a:xfrm>
            <a:off x="6408947" y="3049243"/>
            <a:ext cx="2723416" cy="2094299"/>
            <a:chOff x="6767" y="87800"/>
            <a:chExt cx="5994753" cy="5584796"/>
          </a:xfrm>
        </p:grpSpPr>
        <p:sp>
          <p:nvSpPr>
            <p:cNvPr id="269" name="Google Shape;269;p8"/>
            <p:cNvSpPr txBox="1"/>
            <p:nvPr/>
          </p:nvSpPr>
          <p:spPr>
            <a:xfrm>
              <a:off x="77420" y="87800"/>
              <a:ext cx="5924100" cy="15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545454"/>
                  </a:solidFill>
                  <a:latin typeface="Montserrat"/>
                  <a:ea typeface="Montserrat"/>
                  <a:cs typeface="Montserrat"/>
                  <a:sym typeface="Montserrat"/>
                </a:rPr>
                <a:t>COLLEGE PREP</a:t>
              </a:r>
              <a:endParaRPr b="0" i="0" sz="700" u="none" cap="none" strike="noStrike">
                <a:solidFill>
                  <a:srgbClr val="000000"/>
                </a:solidFill>
                <a:latin typeface="Arial"/>
                <a:ea typeface="Arial"/>
                <a:cs typeface="Arial"/>
                <a:sym typeface="Arial"/>
              </a:endParaRPr>
            </a:p>
          </p:txBody>
        </p:sp>
        <p:sp>
          <p:nvSpPr>
            <p:cNvPr id="270" name="Google Shape;270;p8"/>
            <p:cNvSpPr txBox="1"/>
            <p:nvPr/>
          </p:nvSpPr>
          <p:spPr>
            <a:xfrm>
              <a:off x="6767" y="1687696"/>
              <a:ext cx="5970600" cy="39849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College admissions coaching</a:t>
              </a:r>
              <a:endParaRPr b="0" i="0" sz="700" u="none" cap="none" strike="noStrike">
                <a:solidFill>
                  <a:srgbClr val="000000"/>
                </a:solidFill>
                <a:latin typeface="Arial"/>
                <a:ea typeface="Arial"/>
                <a:cs typeface="Arial"/>
                <a:sym typeface="Arial"/>
              </a:endParaRPr>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Learn about admissions to top universities</a:t>
              </a:r>
              <a:endParaRPr b="0" i="0" sz="1100" u="none" cap="none" strike="noStrike">
                <a:solidFill>
                  <a:srgbClr val="F9FCFF"/>
                </a:solidFill>
                <a:latin typeface="Montserrat"/>
                <a:ea typeface="Montserrat"/>
                <a:cs typeface="Montserrat"/>
                <a:sym typeface="Montserrat"/>
              </a:endParaRPr>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Make friends with diverse students</a:t>
              </a:r>
              <a:endParaRPr b="0" i="0" sz="700" u="none" cap="none" strike="noStrike">
                <a:solidFill>
                  <a:srgbClr val="000000"/>
                </a:solidFill>
                <a:latin typeface="Arial"/>
                <a:ea typeface="Arial"/>
                <a:cs typeface="Arial"/>
                <a:sym typeface="Arial"/>
              </a:endParaRPr>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Explore major US cities</a:t>
              </a:r>
              <a:endParaRPr b="0" i="0" sz="700" u="none" cap="none" strike="noStrike">
                <a:solidFill>
                  <a:srgbClr val="000000"/>
                </a:solidFill>
                <a:latin typeface="Arial"/>
                <a:ea typeface="Arial"/>
                <a:cs typeface="Arial"/>
                <a:sym typeface="Arial"/>
              </a:endParaRPr>
            </a:p>
          </p:txBody>
        </p:sp>
      </p:grpSp>
      <p:pic>
        <p:nvPicPr>
          <p:cNvPr id="271" name="Google Shape;271;p8"/>
          <p:cNvPicPr preferRelativeResize="0"/>
          <p:nvPr/>
        </p:nvPicPr>
        <p:blipFill rotWithShape="1">
          <a:blip r:embed="rId3">
            <a:alphaModFix/>
          </a:blip>
          <a:srcRect b="0" l="0" r="0" t="0"/>
          <a:stretch/>
        </p:blipFill>
        <p:spPr>
          <a:xfrm>
            <a:off x="3394957" y="1120383"/>
            <a:ext cx="2333077" cy="1749808"/>
          </a:xfrm>
          <a:prstGeom prst="rect">
            <a:avLst/>
          </a:prstGeom>
          <a:noFill/>
          <a:ln>
            <a:noFill/>
          </a:ln>
        </p:spPr>
      </p:pic>
      <p:pic>
        <p:nvPicPr>
          <p:cNvPr id="272" name="Google Shape;272;p8"/>
          <p:cNvPicPr preferRelativeResize="0"/>
          <p:nvPr/>
        </p:nvPicPr>
        <p:blipFill rotWithShape="1">
          <a:blip r:embed="rId4">
            <a:alphaModFix/>
          </a:blip>
          <a:srcRect b="0" l="0" r="0" t="0"/>
          <a:stretch/>
        </p:blipFill>
        <p:spPr>
          <a:xfrm>
            <a:off x="293948" y="1120382"/>
            <a:ext cx="2360550" cy="1770412"/>
          </a:xfrm>
          <a:prstGeom prst="rect">
            <a:avLst/>
          </a:prstGeom>
          <a:noFill/>
          <a:ln>
            <a:noFill/>
          </a:ln>
        </p:spPr>
      </p:pic>
      <p:pic>
        <p:nvPicPr>
          <p:cNvPr id="273" name="Google Shape;273;p8"/>
          <p:cNvPicPr preferRelativeResize="0"/>
          <p:nvPr/>
        </p:nvPicPr>
        <p:blipFill rotWithShape="1">
          <a:blip r:embed="rId5">
            <a:alphaModFix/>
          </a:blip>
          <a:srcRect b="0" l="0" r="0" t="0"/>
          <a:stretch/>
        </p:blipFill>
        <p:spPr>
          <a:xfrm>
            <a:off x="6580298" y="1116558"/>
            <a:ext cx="2200260" cy="1757458"/>
          </a:xfrm>
          <a:prstGeom prst="rect">
            <a:avLst/>
          </a:prstGeom>
          <a:noFill/>
          <a:ln>
            <a:noFill/>
          </a:ln>
        </p:spPr>
      </p:pic>
      <p:pic>
        <p:nvPicPr>
          <p:cNvPr id="274" name="Google Shape;274;p8"/>
          <p:cNvPicPr preferRelativeResize="0"/>
          <p:nvPr/>
        </p:nvPicPr>
        <p:blipFill rotWithShape="1">
          <a:blip r:embed="rId6">
            <a:alphaModFix/>
          </a:blip>
          <a:srcRect b="0" l="0" r="0" t="0"/>
          <a:stretch/>
        </p:blipFill>
        <p:spPr>
          <a:xfrm>
            <a:off x="3811737" y="55625"/>
            <a:ext cx="1499498" cy="526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CFF"/>
        </a:solidFill>
      </p:bgPr>
    </p:bg>
    <p:spTree>
      <p:nvGrpSpPr>
        <p:cNvPr id="278" name="Shape 278"/>
        <p:cNvGrpSpPr/>
        <p:nvPr/>
      </p:nvGrpSpPr>
      <p:grpSpPr>
        <a:xfrm>
          <a:off x="0" y="0"/>
          <a:ext cx="0" cy="0"/>
          <a:chOff x="0" y="0"/>
          <a:chExt cx="0" cy="0"/>
        </a:xfrm>
      </p:grpSpPr>
      <p:sp>
        <p:nvSpPr>
          <p:cNvPr id="279" name="Google Shape;279;p9"/>
          <p:cNvSpPr txBox="1"/>
          <p:nvPr/>
        </p:nvSpPr>
        <p:spPr>
          <a:xfrm>
            <a:off x="14854" y="619447"/>
            <a:ext cx="9114300" cy="497100"/>
          </a:xfrm>
          <a:prstGeom prst="rect">
            <a:avLst/>
          </a:prstGeom>
          <a:noFill/>
          <a:ln>
            <a:noFill/>
          </a:ln>
        </p:spPr>
        <p:txBody>
          <a:bodyPr anchorCtr="0" anchor="t" bIns="0" lIns="0" spcFirstLastPara="1" rIns="0" wrap="square" tIns="0">
            <a:noAutofit/>
          </a:bodyPr>
          <a:lstStyle/>
          <a:p>
            <a:pPr indent="0" lvl="0" marL="0" marR="0" rtl="0" algn="ctr">
              <a:lnSpc>
                <a:spcPct val="125003"/>
              </a:lnSpc>
              <a:spcBef>
                <a:spcPts val="0"/>
              </a:spcBef>
              <a:spcAft>
                <a:spcPts val="0"/>
              </a:spcAft>
              <a:buClr>
                <a:srgbClr val="000000"/>
              </a:buClr>
              <a:buSzPts val="3000"/>
              <a:buFont typeface="Arial"/>
              <a:buNone/>
            </a:pPr>
            <a:r>
              <a:rPr b="1" i="0" lang="en" sz="3000" u="none" cap="none" strike="noStrike">
                <a:solidFill>
                  <a:srgbClr val="000000"/>
                </a:solidFill>
                <a:latin typeface="Montserrat"/>
                <a:ea typeface="Montserrat"/>
                <a:cs typeface="Montserrat"/>
                <a:sym typeface="Montserrat"/>
              </a:rPr>
              <a:t>WHAT MAKES GLA UNIQUE?</a:t>
            </a:r>
            <a:endParaRPr b="0" i="0" sz="3000" u="none" cap="none" strike="noStrike">
              <a:solidFill>
                <a:srgbClr val="000000"/>
              </a:solidFill>
              <a:latin typeface="Arial"/>
              <a:ea typeface="Arial"/>
              <a:cs typeface="Arial"/>
              <a:sym typeface="Arial"/>
            </a:endParaRPr>
          </a:p>
        </p:txBody>
      </p:sp>
      <p:sp>
        <p:nvSpPr>
          <p:cNvPr id="280" name="Google Shape;280;p9"/>
          <p:cNvSpPr txBox="1"/>
          <p:nvPr/>
        </p:nvSpPr>
        <p:spPr>
          <a:xfrm>
            <a:off x="6569660" y="3695939"/>
            <a:ext cx="2221500" cy="1065300"/>
          </a:xfrm>
          <a:prstGeom prst="rect">
            <a:avLst/>
          </a:prstGeom>
          <a:noFill/>
          <a:ln>
            <a:noFill/>
          </a:ln>
        </p:spPr>
        <p:txBody>
          <a:bodyPr anchorCtr="0" anchor="t" bIns="0" lIns="0" spcFirstLastPara="1" rIns="0" wrap="square" tIns="0">
            <a:noAutofit/>
          </a:bodyPr>
          <a:lstStyle/>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Experience campus life</a:t>
            </a:r>
            <a:endParaRPr b="0" i="0" sz="700" u="none" cap="none" strike="noStrike">
              <a:solidFill>
                <a:srgbClr val="000000"/>
              </a:solidFill>
              <a:latin typeface="Arial"/>
              <a:ea typeface="Arial"/>
              <a:cs typeface="Arial"/>
              <a:sym typeface="Arial"/>
            </a:endParaRPr>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Build friendships with a diverse student body</a:t>
            </a:r>
            <a:endParaRPr b="0" i="0" sz="700" u="none" cap="none" strike="noStrike">
              <a:solidFill>
                <a:srgbClr val="000000"/>
              </a:solidFill>
              <a:latin typeface="Arial"/>
              <a:ea typeface="Arial"/>
              <a:cs typeface="Arial"/>
              <a:sym typeface="Arial"/>
            </a:endParaRPr>
          </a:p>
          <a:p>
            <a:pPr indent="-95250" lvl="1" marL="177800" marR="0" rtl="0" algn="l">
              <a:lnSpc>
                <a:spcPct val="168000"/>
              </a:lnSpc>
              <a:spcBef>
                <a:spcPts val="0"/>
              </a:spcBef>
              <a:spcAft>
                <a:spcPts val="0"/>
              </a:spcAft>
              <a:buClr>
                <a:srgbClr val="F9FCFF"/>
              </a:buClr>
              <a:buSzPts val="1100"/>
              <a:buFont typeface="Arial"/>
              <a:buChar char="•"/>
            </a:pPr>
            <a:r>
              <a:rPr b="0" i="0" lang="en" sz="1100" u="none" cap="none" strike="noStrike">
                <a:solidFill>
                  <a:srgbClr val="F9FCFF"/>
                </a:solidFill>
                <a:latin typeface="Montserrat"/>
                <a:ea typeface="Montserrat"/>
                <a:cs typeface="Montserrat"/>
                <a:sym typeface="Montserrat"/>
              </a:rPr>
              <a:t>Explore major US cities with local activities </a:t>
            </a:r>
            <a:endParaRPr b="0" i="0" sz="700" u="none" cap="none" strike="noStrike">
              <a:solidFill>
                <a:srgbClr val="000000"/>
              </a:solidFill>
              <a:latin typeface="Arial"/>
              <a:ea typeface="Arial"/>
              <a:cs typeface="Arial"/>
              <a:sym typeface="Arial"/>
            </a:endParaRPr>
          </a:p>
        </p:txBody>
      </p:sp>
      <p:pic>
        <p:nvPicPr>
          <p:cNvPr id="281" name="Google Shape;281;p9"/>
          <p:cNvPicPr preferRelativeResize="0"/>
          <p:nvPr/>
        </p:nvPicPr>
        <p:blipFill rotWithShape="1">
          <a:blip r:embed="rId3">
            <a:alphaModFix/>
          </a:blip>
          <a:srcRect b="0" l="0" r="0" t="0"/>
          <a:stretch/>
        </p:blipFill>
        <p:spPr>
          <a:xfrm>
            <a:off x="3919437" y="58700"/>
            <a:ext cx="1305125" cy="560750"/>
          </a:xfrm>
          <a:prstGeom prst="rect">
            <a:avLst/>
          </a:prstGeom>
          <a:noFill/>
          <a:ln>
            <a:noFill/>
          </a:ln>
        </p:spPr>
      </p:pic>
      <p:sp>
        <p:nvSpPr>
          <p:cNvPr id="282" name="Google Shape;282;p9"/>
          <p:cNvSpPr txBox="1"/>
          <p:nvPr/>
        </p:nvSpPr>
        <p:spPr>
          <a:xfrm>
            <a:off x="140325" y="1158063"/>
            <a:ext cx="3779100" cy="3429600"/>
          </a:xfrm>
          <a:prstGeom prst="rect">
            <a:avLst/>
          </a:prstGeom>
          <a:noFill/>
          <a:ln>
            <a:noFill/>
          </a:ln>
        </p:spPr>
        <p:txBody>
          <a:bodyPr anchorCtr="0" anchor="t" bIns="0" lIns="0" spcFirstLastPara="1" rIns="0" wrap="square" tIns="0">
            <a:noAutofit/>
          </a:bodyPr>
          <a:lstStyle/>
          <a:p>
            <a:pPr indent="0" lvl="0" marL="0" marR="0" rtl="0" algn="l">
              <a:lnSpc>
                <a:spcPct val="168000"/>
              </a:lnSpc>
              <a:spcBef>
                <a:spcPts val="0"/>
              </a:spcBef>
              <a:spcAft>
                <a:spcPts val="0"/>
              </a:spcAft>
              <a:buClr>
                <a:srgbClr val="000000"/>
              </a:buClr>
              <a:buSzPts val="1200"/>
              <a:buFont typeface="Arial"/>
              <a:buNone/>
            </a:pPr>
            <a:r>
              <a:rPr b="1" i="0" lang="en" sz="1200" u="none" cap="none" strike="noStrike">
                <a:solidFill>
                  <a:srgbClr val="5FA233"/>
                </a:solidFill>
                <a:latin typeface="Montserrat"/>
                <a:ea typeface="Montserrat"/>
                <a:cs typeface="Montserrat"/>
                <a:sym typeface="Montserrat"/>
              </a:rPr>
              <a:t>Academic Service-Learning</a:t>
            </a:r>
            <a:endParaRPr b="0" i="0" sz="1200" u="none" cap="none" strike="noStrike">
              <a:solidFill>
                <a:srgbClr val="5FA233"/>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000000"/>
              </a:buClr>
              <a:buSzPts val="1000"/>
              <a:buFont typeface="Arial"/>
              <a:buChar char="•"/>
            </a:pPr>
            <a:r>
              <a:rPr b="0" i="0" lang="en" sz="1000" u="none" cap="none" strike="noStrike">
                <a:solidFill>
                  <a:srgbClr val="000000"/>
                </a:solidFill>
                <a:latin typeface="Montserrat"/>
                <a:ea typeface="Montserrat"/>
                <a:cs typeface="Montserrat"/>
                <a:sym typeface="Montserrat"/>
              </a:rPr>
              <a:t>Learn first hand about real world topics like healthcare, conservation, education, and more.</a:t>
            </a:r>
            <a:endParaRPr b="0" i="0" sz="1000" u="none" cap="none" strike="noStrike">
              <a:solidFill>
                <a:srgbClr val="000000"/>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200"/>
              <a:buFont typeface="Arial"/>
              <a:buNone/>
            </a:pPr>
            <a:r>
              <a:rPr b="1" i="0" lang="en" sz="1200" u="none" cap="none" strike="noStrike">
                <a:solidFill>
                  <a:srgbClr val="5FA233"/>
                </a:solidFill>
                <a:latin typeface="Montserrat"/>
                <a:ea typeface="Montserrat"/>
                <a:cs typeface="Montserrat"/>
                <a:sym typeface="Montserrat"/>
              </a:rPr>
              <a:t>Leadership Development </a:t>
            </a:r>
            <a:endParaRPr b="1" i="0" sz="1200" u="none" cap="none" strike="noStrike">
              <a:solidFill>
                <a:srgbClr val="5FA233"/>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000000"/>
              </a:buClr>
              <a:buSzPts val="1000"/>
              <a:buFont typeface="Arial"/>
              <a:buChar char="•"/>
            </a:pPr>
            <a:r>
              <a:rPr b="0" i="0" lang="en" sz="1000" u="none" cap="none" strike="noStrike">
                <a:solidFill>
                  <a:srgbClr val="000000"/>
                </a:solidFill>
                <a:latin typeface="Montserrat"/>
                <a:ea typeface="Montserrat"/>
                <a:cs typeface="Montserrat"/>
                <a:sym typeface="Montserrat"/>
              </a:rPr>
              <a:t>Proprietary leadership curriculum woven into every program to develop concrete skills that students can use immediately.</a:t>
            </a:r>
            <a:endParaRPr b="0" i="0" sz="1000" u="none" cap="none" strike="noStrike">
              <a:solidFill>
                <a:srgbClr val="000000"/>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a:ea typeface="Montserrat"/>
              <a:cs typeface="Montserrat"/>
              <a:sym typeface="Montserrat"/>
            </a:endParaRPr>
          </a:p>
          <a:p>
            <a:pPr indent="0" lvl="0" marL="0" marR="0" rtl="0" algn="l">
              <a:lnSpc>
                <a:spcPct val="168000"/>
              </a:lnSpc>
              <a:spcBef>
                <a:spcPts val="0"/>
              </a:spcBef>
              <a:spcAft>
                <a:spcPts val="0"/>
              </a:spcAft>
              <a:buClr>
                <a:srgbClr val="000000"/>
              </a:buClr>
              <a:buSzPts val="1200"/>
              <a:buFont typeface="Arial"/>
              <a:buNone/>
            </a:pPr>
            <a:r>
              <a:rPr b="1" i="0" lang="en" sz="1200" u="none" cap="none" strike="noStrike">
                <a:solidFill>
                  <a:srgbClr val="5FA233"/>
                </a:solidFill>
                <a:latin typeface="Montserrat"/>
                <a:ea typeface="Montserrat"/>
                <a:cs typeface="Montserrat"/>
                <a:sym typeface="Montserrat"/>
              </a:rPr>
              <a:t>5-Point Safety System </a:t>
            </a:r>
            <a:endParaRPr b="1" i="0" sz="1200" u="none" cap="none" strike="noStrike">
              <a:solidFill>
                <a:srgbClr val="5FA233"/>
              </a:solidFill>
              <a:latin typeface="Montserrat"/>
              <a:ea typeface="Montserrat"/>
              <a:cs typeface="Montserrat"/>
              <a:sym typeface="Montserrat"/>
            </a:endParaRPr>
          </a:p>
          <a:p>
            <a:pPr indent="-88900" lvl="1" marL="177800" marR="0" rtl="0" algn="l">
              <a:lnSpc>
                <a:spcPct val="168000"/>
              </a:lnSpc>
              <a:spcBef>
                <a:spcPts val="0"/>
              </a:spcBef>
              <a:spcAft>
                <a:spcPts val="0"/>
              </a:spcAft>
              <a:buClr>
                <a:srgbClr val="000000"/>
              </a:buClr>
              <a:buSzPts val="1000"/>
              <a:buFont typeface="Arial"/>
              <a:buChar char="•"/>
            </a:pPr>
            <a:r>
              <a:rPr b="0" i="0" lang="en" sz="1000" u="none" cap="none" strike="noStrike">
                <a:solidFill>
                  <a:srgbClr val="000000"/>
                </a:solidFill>
                <a:latin typeface="Montserrat"/>
                <a:ea typeface="Montserrat"/>
                <a:cs typeface="Montserrat"/>
                <a:sym typeface="Montserrat"/>
              </a:rPr>
              <a:t>Rigorous standards to ensure students' safety and health, and parents' peace of mind: Home Base lodging, caring supervision, healthy meals &amp; pure water, expert local knowledge, safe &amp; comfortable transportation</a:t>
            </a:r>
            <a:endParaRPr b="1" i="0" sz="1000" u="none" cap="none" strike="noStrike">
              <a:solidFill>
                <a:srgbClr val="000000"/>
              </a:solidFill>
              <a:latin typeface="Montserrat"/>
              <a:ea typeface="Montserrat"/>
              <a:cs typeface="Montserrat"/>
              <a:sym typeface="Montserrat"/>
            </a:endParaRPr>
          </a:p>
          <a:p>
            <a:pPr indent="0" lvl="0" marL="0" marR="0" rtl="0" algn="ctr">
              <a:lnSpc>
                <a:spcPct val="158018"/>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a:ea typeface="Montserrat"/>
              <a:cs typeface="Montserrat"/>
              <a:sym typeface="Montserrat"/>
            </a:endParaRPr>
          </a:p>
        </p:txBody>
      </p:sp>
      <p:pic>
        <p:nvPicPr>
          <p:cNvPr id="283" name="Google Shape;283;p9"/>
          <p:cNvPicPr preferRelativeResize="0"/>
          <p:nvPr/>
        </p:nvPicPr>
        <p:blipFill rotWithShape="1">
          <a:blip r:embed="rId4">
            <a:alphaModFix/>
          </a:blip>
          <a:srcRect b="0" l="0" r="6838" t="0"/>
          <a:stretch/>
        </p:blipFill>
        <p:spPr>
          <a:xfrm>
            <a:off x="6600000" y="1158075"/>
            <a:ext cx="2544000" cy="3985425"/>
          </a:xfrm>
          <a:prstGeom prst="rect">
            <a:avLst/>
          </a:prstGeom>
          <a:noFill/>
          <a:ln>
            <a:noFill/>
          </a:ln>
        </p:spPr>
      </p:pic>
      <p:pic>
        <p:nvPicPr>
          <p:cNvPr id="284" name="Google Shape;284;p9"/>
          <p:cNvPicPr preferRelativeResize="0"/>
          <p:nvPr/>
        </p:nvPicPr>
        <p:blipFill rotWithShape="1">
          <a:blip r:embed="rId5">
            <a:alphaModFix/>
          </a:blip>
          <a:srcRect b="0" l="0" r="0" t="0"/>
          <a:stretch/>
        </p:blipFill>
        <p:spPr>
          <a:xfrm>
            <a:off x="4040500" y="1158075"/>
            <a:ext cx="2529150" cy="1592428"/>
          </a:xfrm>
          <a:prstGeom prst="rect">
            <a:avLst/>
          </a:prstGeom>
          <a:noFill/>
          <a:ln>
            <a:noFill/>
          </a:ln>
        </p:spPr>
      </p:pic>
      <p:pic>
        <p:nvPicPr>
          <p:cNvPr id="285" name="Google Shape;285;p9"/>
          <p:cNvPicPr preferRelativeResize="0"/>
          <p:nvPr/>
        </p:nvPicPr>
        <p:blipFill rotWithShape="1">
          <a:blip r:embed="rId6">
            <a:alphaModFix/>
          </a:blip>
          <a:srcRect b="0" l="0" r="0" t="0"/>
          <a:stretch/>
        </p:blipFill>
        <p:spPr>
          <a:xfrm>
            <a:off x="4040500" y="2792025"/>
            <a:ext cx="2529150" cy="2351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